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7" r:id="rId2"/>
    <p:sldMasterId id="2147483665" r:id="rId3"/>
  </p:sldMasterIdLst>
  <p:notesMasterIdLst>
    <p:notesMasterId r:id="rId35"/>
  </p:notesMasterIdLst>
  <p:handoutMasterIdLst>
    <p:handoutMasterId r:id="rId36"/>
  </p:handoutMasterIdLst>
  <p:sldIdLst>
    <p:sldId id="10226" r:id="rId4"/>
    <p:sldId id="10191" r:id="rId5"/>
    <p:sldId id="10328" r:id="rId6"/>
    <p:sldId id="10204" r:id="rId7"/>
    <p:sldId id="10303" r:id="rId8"/>
    <p:sldId id="10304" r:id="rId9"/>
    <p:sldId id="10202" r:id="rId10"/>
    <p:sldId id="10253" r:id="rId11"/>
    <p:sldId id="10278" r:id="rId12"/>
    <p:sldId id="10330" r:id="rId13"/>
    <p:sldId id="10331" r:id="rId14"/>
    <p:sldId id="10359" r:id="rId15"/>
    <p:sldId id="10217" r:id="rId16"/>
    <p:sldId id="10299" r:id="rId17"/>
    <p:sldId id="10305" r:id="rId18"/>
    <p:sldId id="10332" r:id="rId19"/>
    <p:sldId id="10273" r:id="rId20"/>
    <p:sldId id="10197" r:id="rId21"/>
    <p:sldId id="10357" r:id="rId22"/>
    <p:sldId id="10312" r:id="rId23"/>
    <p:sldId id="10358" r:id="rId24"/>
    <p:sldId id="10333" r:id="rId25"/>
    <p:sldId id="10311" r:id="rId26"/>
    <p:sldId id="10274" r:id="rId27"/>
    <p:sldId id="10360" r:id="rId28"/>
    <p:sldId id="10280" r:id="rId29"/>
    <p:sldId id="10211" r:id="rId30"/>
    <p:sldId id="10276" r:id="rId31"/>
    <p:sldId id="10361" r:id="rId32"/>
    <p:sldId id="10277" r:id="rId33"/>
    <p:sldId id="10190" r:id="rId34"/>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498">
          <p15:clr>
            <a:srgbClr val="A4A3A4"/>
          </p15:clr>
        </p15:guide>
        <p15:guide id="2" orient="horz" pos="3888">
          <p15:clr>
            <a:srgbClr val="A4A3A4"/>
          </p15:clr>
        </p15:guide>
        <p15:guide id="3" pos="2902">
          <p15:clr>
            <a:srgbClr val="A4A3A4"/>
          </p15:clr>
        </p15:guide>
        <p15:guide id="4" pos="338">
          <p15:clr>
            <a:srgbClr val="A4A3A4"/>
          </p15:clr>
        </p15:guide>
        <p15:guide id="5" pos="5341">
          <p15:clr>
            <a:srgbClr val="A4A3A4"/>
          </p15:clr>
        </p15:guide>
        <p15:guide id="6" pos="489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9171"/>
    <a:srgbClr val="E5DAC9"/>
    <a:srgbClr val="E2D7C3"/>
    <a:srgbClr val="953D19"/>
    <a:srgbClr val="7F1513"/>
    <a:srgbClr val="CD763D"/>
    <a:srgbClr val="FFB700"/>
    <a:srgbClr val="FFC600"/>
    <a:srgbClr val="CC936B"/>
    <a:srgbClr val="8787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13" autoAdjust="0"/>
    <p:restoredTop sz="95317" autoAdjust="0"/>
  </p:normalViewPr>
  <p:slideViewPr>
    <p:cSldViewPr>
      <p:cViewPr varScale="1">
        <p:scale>
          <a:sx n="85" d="100"/>
          <a:sy n="85" d="100"/>
        </p:scale>
        <p:origin x="1710" y="84"/>
      </p:cViewPr>
      <p:guideLst>
        <p:guide orient="horz" pos="498"/>
        <p:guide orient="horz" pos="3888"/>
        <p:guide pos="2902"/>
        <p:guide pos="338"/>
        <p:guide pos="5341"/>
        <p:guide pos="4890"/>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9" d="100"/>
          <a:sy n="69" d="100"/>
        </p:scale>
        <p:origin x="282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2018/6/15 Friday</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2018/6/15 Friday</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dirty="0"/>
              <a:t>https://liangliangtuwen.tmall.com</a:t>
            </a:r>
          </a:p>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1</a:t>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dirty="0"/>
              <a:t>https://liangliangtuwen.tmall.com</a:t>
            </a:r>
          </a:p>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25</a:t>
            </a:fld>
            <a:endParaRPr lang="zh-CN"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D71CF38-71B0-474A-B071-9183F50B30C2}" type="slidenum">
              <a:rPr lang="id-ID" smtClean="0">
                <a:solidFill>
                  <a:prstClr val="black"/>
                </a:solidFill>
              </a:rPr>
              <a:t>26</a:t>
            </a:fld>
            <a:endParaRPr lang="id-ID">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D71CF38-71B0-474A-B071-9183F50B30C2}" type="slidenum">
              <a:rPr lang="id-ID" smtClean="0"/>
              <a:t>27</a:t>
            </a:fld>
            <a:endParaRPr lang="id-ID"/>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D71CF38-71B0-474A-B071-9183F50B30C2}" type="slidenum">
              <a:rPr lang="id-ID" smtClean="0"/>
              <a:t>28</a:t>
            </a:fld>
            <a:endParaRPr lang="id-ID"/>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dirty="0"/>
              <a:t>https://liangliangtuwen.tmall.com</a:t>
            </a:r>
          </a:p>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29</a:t>
            </a:fld>
            <a:endParaRPr lang="zh-CN" alt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a:t>https://liangliangtuwen.tmall.com</a:t>
            </a:r>
          </a:p>
          <a:p>
            <a:endParaRPr lang="zh-CN" altLang="en-US"/>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31</a:t>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dirty="0"/>
              <a:t>https://liangliangtuwen.tmall.com</a:t>
            </a:r>
          </a:p>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3</a:t>
            </a:fld>
            <a:endParaRPr lang="zh-CN"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D71CF38-71B0-474A-B071-9183F50B30C2}" type="slidenum">
              <a:rPr lang="id-ID" smtClean="0"/>
              <a:t>4</a:t>
            </a:fld>
            <a:endParaRPr lang="id-ID"/>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a:t>
            </a:r>
            <a:r>
              <a:rPr lang="en-US" altLang="zh-CN" dirty="0"/>
              <a:t>https://liangliangtuwen.tmall.com</a:t>
            </a:r>
          </a:p>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2018/6/15 Friday</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11</a:t>
            </a:fld>
            <a:endParaRPr lang="zh-CN" alt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D71CF38-71B0-474A-B071-9183F50B30C2}" type="slidenum">
              <a:rPr lang="id-ID" smtClean="0"/>
              <a:t>13</a:t>
            </a:fld>
            <a:endParaRPr lang="id-I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t>2018/6/15 Friday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406F3C-FA24-4A80-8CD4-EE5698C541FD}"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6965"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a:xfrm>
            <a:off x="628650" y="6356350"/>
            <a:ext cx="2057400" cy="365125"/>
          </a:xfrm>
          <a:prstGeom prst="rect">
            <a:avLst/>
          </a:prstGeom>
        </p:spPr>
        <p:txBody>
          <a:bodyPr/>
          <a:lstStyle/>
          <a:p>
            <a:fld id="{73B3D490-D047-46FA-BFB9-06A35E31C10B}" type="datetimeFigureOut">
              <a:rPr lang="id-ID" smtClean="0">
                <a:solidFill>
                  <a:prstClr val="black">
                    <a:tint val="75000"/>
                  </a:prstClr>
                </a:solidFill>
              </a:rPr>
              <a:t>15/06/2018</a:t>
            </a:fld>
            <a:endParaRPr lang="id-ID">
              <a:solidFill>
                <a:prstClr val="black">
                  <a:tint val="75000"/>
                </a:prstClr>
              </a:solidFill>
            </a:endParaRPr>
          </a:p>
        </p:txBody>
      </p:sp>
      <p:sp>
        <p:nvSpPr>
          <p:cNvPr id="5" name="Footer Placeholder 4"/>
          <p:cNvSpPr>
            <a:spLocks noGrp="1"/>
          </p:cNvSpPr>
          <p:nvPr>
            <p:ph type="ftr" sz="quarter" idx="11"/>
          </p:nvPr>
        </p:nvSpPr>
        <p:spPr>
          <a:xfrm>
            <a:off x="3028950" y="6356350"/>
            <a:ext cx="3086100" cy="365125"/>
          </a:xfrm>
          <a:prstGeom prst="rect">
            <a:avLst/>
          </a:prstGeom>
        </p:spPr>
        <p:txBody>
          <a:bodyPr/>
          <a:lstStyle/>
          <a:p>
            <a:endParaRPr lang="id-ID">
              <a:solidFill>
                <a:prstClr val="black">
                  <a:tint val="75000"/>
                </a:prstClr>
              </a:solidFill>
            </a:endParaRPr>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934C11C6-5A40-492F-87BB-D659BD3D6B6F}" type="slidenum">
              <a:rPr lang="id-ID" smtClean="0">
                <a:solidFill>
                  <a:prstClr val="black">
                    <a:tint val="75000"/>
                  </a:prstClr>
                </a:solidFill>
              </a:rPr>
              <a:t>‹#›</a:t>
            </a:fld>
            <a:endParaRPr lang="id-ID">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3_Main Title+ SubTitle+Number">
    <p:spTree>
      <p:nvGrpSpPr>
        <p:cNvPr id="1" name=""/>
        <p:cNvGrpSpPr/>
        <p:nvPr/>
      </p:nvGrpSpPr>
      <p:grpSpPr>
        <a:xfrm>
          <a:off x="0" y="0"/>
          <a:ext cx="0" cy="0"/>
          <a:chOff x="0" y="0"/>
          <a:chExt cx="0" cy="0"/>
        </a:xfrm>
      </p:grpSpPr>
      <p:grpSp>
        <p:nvGrpSpPr>
          <p:cNvPr id="13" name="Group 12"/>
          <p:cNvGrpSpPr/>
          <p:nvPr userDrawn="1"/>
        </p:nvGrpSpPr>
        <p:grpSpPr>
          <a:xfrm>
            <a:off x="728833" y="1742922"/>
            <a:ext cx="3864684" cy="4047581"/>
            <a:chOff x="2094899" y="1081795"/>
            <a:chExt cx="4400683" cy="3501414"/>
          </a:xfrm>
        </p:grpSpPr>
        <p:sp>
          <p:nvSpPr>
            <p:cNvPr id="14"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pPr algn="r" rtl="1"/>
              <a:endParaRPr lang="en-US" sz="100">
                <a:solidFill>
                  <a:prstClr val="black"/>
                </a:solidFill>
              </a:endParaRPr>
            </a:p>
          </p:txBody>
        </p:sp>
        <p:sp>
          <p:nvSpPr>
            <p:cNvPr id="16" name="Freeform 27"/>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ln>
          </p:spPr>
          <p:txBody>
            <a:bodyPr vert="horz" wrap="square" lIns="65024" tIns="32512" rIns="65024" bIns="32512" numCol="1" anchor="t" anchorCtr="0" compatLnSpc="1"/>
            <a:lstStyle/>
            <a:p>
              <a:pPr algn="r" rtl="1"/>
              <a:r>
                <a:rPr lang="en-US" sz="100" dirty="0">
                  <a:solidFill>
                    <a:prstClr val="black"/>
                  </a:solidFill>
                </a:rPr>
                <a:t> </a:t>
              </a:r>
            </a:p>
          </p:txBody>
        </p:sp>
        <p:sp>
          <p:nvSpPr>
            <p:cNvPr id="17" name="Freeform 29"/>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pPr algn="r" rtl="1"/>
              <a:endParaRPr lang="en-US" sz="100">
                <a:solidFill>
                  <a:prstClr val="black"/>
                </a:solidFill>
              </a:endParaRPr>
            </a:p>
          </p:txBody>
        </p:sp>
      </p:grpSp>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
        <p:nvSpPr>
          <p:cNvPr id="18" name="Picture Placeholder 12"/>
          <p:cNvSpPr>
            <a:spLocks noGrp="1"/>
          </p:cNvSpPr>
          <p:nvPr>
            <p:ph type="pic" sz="quarter" idx="16" hasCustomPrompt="1"/>
          </p:nvPr>
        </p:nvSpPr>
        <p:spPr>
          <a:xfrm>
            <a:off x="882651" y="1921933"/>
            <a:ext cx="3536949" cy="2683934"/>
          </a:xfrm>
          <a:prstGeom prst="rect">
            <a:avLst/>
          </a:prstGeom>
          <a:solidFill>
            <a:schemeClr val="tx1">
              <a:lumMod val="10000"/>
              <a:lumOff val="90000"/>
            </a:schemeClr>
          </a:solidFill>
          <a:ln w="28575">
            <a:noFill/>
          </a:ln>
        </p:spPr>
        <p:txBody>
          <a:bodyPr tIns="640080" rIns="91440" bIns="548640" anchor="b" anchorCtr="1"/>
          <a:lstStyle>
            <a:lvl1pPr algn="ctr" rtl="0">
              <a:buNone/>
              <a:defRPr sz="1465" b="1" baseline="0"/>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8" grpId="0" bldLvl="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9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3" name="Group 300"/>
          <p:cNvGrpSpPr/>
          <p:nvPr userDrawn="1"/>
        </p:nvGrpSpPr>
        <p:grpSpPr>
          <a:xfrm>
            <a:off x="4644016" y="3877293"/>
            <a:ext cx="3882522" cy="2707424"/>
            <a:chOff x="2844800" y="1304396"/>
            <a:chExt cx="2803525" cy="1466250"/>
          </a:xfrm>
        </p:grpSpPr>
        <p:grpSp>
          <p:nvGrpSpPr>
            <p:cNvPr id="4"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5"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19" name="Picture Placeholder 7"/>
          <p:cNvSpPr>
            <a:spLocks noGrp="1"/>
          </p:cNvSpPr>
          <p:nvPr>
            <p:ph type="pic" sz="quarter" idx="10" hasCustomPrompt="1"/>
          </p:nvPr>
        </p:nvSpPr>
        <p:spPr>
          <a:xfrm>
            <a:off x="5263988" y="40118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93688" y="387729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30" name="Picture Placeholder 7"/>
          <p:cNvSpPr>
            <a:spLocks noGrp="1"/>
          </p:cNvSpPr>
          <p:nvPr>
            <p:ph type="pic" sz="quarter" idx="13" hasCustomPrompt="1"/>
          </p:nvPr>
        </p:nvSpPr>
        <p:spPr>
          <a:xfrm>
            <a:off x="1213660" y="4024114"/>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8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9" name="Group 300"/>
          <p:cNvGrpSpPr/>
          <p:nvPr userDrawn="1"/>
        </p:nvGrpSpPr>
        <p:grpSpPr>
          <a:xfrm>
            <a:off x="4724400" y="1635976"/>
            <a:ext cx="3882522" cy="2707424"/>
            <a:chOff x="2844800" y="1304396"/>
            <a:chExt cx="2803525" cy="1466250"/>
          </a:xfrm>
        </p:grpSpPr>
        <p:grpSp>
          <p:nvGrpSpPr>
            <p:cNvPr id="10"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11"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19" name="Picture Placeholder 7"/>
          <p:cNvSpPr>
            <a:spLocks noGrp="1"/>
          </p:cNvSpPr>
          <p:nvPr>
            <p:ph type="pic" sz="quarter" idx="10" hasCustomPrompt="1"/>
          </p:nvPr>
        </p:nvSpPr>
        <p:spPr>
          <a:xfrm>
            <a:off x="5344372" y="17766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46100" y="385233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30" name="Picture Placeholder 7"/>
          <p:cNvSpPr>
            <a:spLocks noGrp="1"/>
          </p:cNvSpPr>
          <p:nvPr>
            <p:ph type="pic" sz="quarter" idx="13" hasCustomPrompt="1"/>
          </p:nvPr>
        </p:nvSpPr>
        <p:spPr>
          <a:xfrm>
            <a:off x="1166072" y="3993037"/>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solidFill>
                  <a:prstClr val="black">
                    <a:tint val="75000"/>
                  </a:prstClr>
                </a:solidFill>
              </a:rPr>
              <a:t>2018/6/15 Friday</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7406F3C-FA24-4A80-8CD4-EE5698C541FD}"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6965"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a:xfrm>
            <a:off x="628650" y="6356350"/>
            <a:ext cx="2057400" cy="365125"/>
          </a:xfrm>
          <a:prstGeom prst="rect">
            <a:avLst/>
          </a:prstGeom>
        </p:spPr>
        <p:txBody>
          <a:bodyPr/>
          <a:lstStyle/>
          <a:p>
            <a:fld id="{73B3D490-D047-46FA-BFB9-06A35E31C10B}" type="datetimeFigureOut">
              <a:rPr lang="id-ID" smtClean="0">
                <a:solidFill>
                  <a:prstClr val="black">
                    <a:tint val="75000"/>
                  </a:prstClr>
                </a:solidFill>
              </a:rPr>
              <a:t>15/06/2018</a:t>
            </a:fld>
            <a:endParaRPr lang="id-ID">
              <a:solidFill>
                <a:prstClr val="black">
                  <a:tint val="75000"/>
                </a:prstClr>
              </a:solidFill>
            </a:endParaRPr>
          </a:p>
        </p:txBody>
      </p:sp>
      <p:sp>
        <p:nvSpPr>
          <p:cNvPr id="5" name="Footer Placeholder 4"/>
          <p:cNvSpPr>
            <a:spLocks noGrp="1"/>
          </p:cNvSpPr>
          <p:nvPr>
            <p:ph type="ftr" sz="quarter" idx="11"/>
          </p:nvPr>
        </p:nvSpPr>
        <p:spPr>
          <a:xfrm>
            <a:off x="3028950" y="6356350"/>
            <a:ext cx="3086100" cy="365125"/>
          </a:xfrm>
          <a:prstGeom prst="rect">
            <a:avLst/>
          </a:prstGeom>
        </p:spPr>
        <p:txBody>
          <a:bodyPr/>
          <a:lstStyle/>
          <a:p>
            <a:endParaRPr lang="id-ID">
              <a:solidFill>
                <a:prstClr val="black">
                  <a:tint val="75000"/>
                </a:prstClr>
              </a:solidFill>
            </a:endParaRPr>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934C11C6-5A40-492F-87BB-D659BD3D6B6F}" type="slidenum">
              <a:rPr lang="id-ID" smtClean="0">
                <a:solidFill>
                  <a:prstClr val="black">
                    <a:tint val="75000"/>
                  </a:prstClr>
                </a:solidFill>
              </a:rPr>
              <a:t>‹#›</a:t>
            </a:fld>
            <a:endParaRPr lang="id-ID">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en-US"/>
              <a:t>Click to edit Master title style</a:t>
            </a:r>
            <a:endParaRPr lang="id-ID"/>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6965" indent="0" algn="ctr">
              <a:buNone/>
              <a:defRPr sz="1600"/>
            </a:lvl9pPr>
          </a:lstStyle>
          <a:p>
            <a:r>
              <a:rPr lang="en-US"/>
              <a:t>Click to edit Master subtitle style</a:t>
            </a:r>
            <a:endParaRPr lang="id-ID"/>
          </a:p>
        </p:txBody>
      </p:sp>
      <p:sp>
        <p:nvSpPr>
          <p:cNvPr id="4" name="Date Placeholder 3"/>
          <p:cNvSpPr>
            <a:spLocks noGrp="1"/>
          </p:cNvSpPr>
          <p:nvPr>
            <p:ph type="dt" sz="half" idx="10"/>
          </p:nvPr>
        </p:nvSpPr>
        <p:spPr>
          <a:xfrm>
            <a:off x="628650" y="6356350"/>
            <a:ext cx="2057400" cy="365125"/>
          </a:xfrm>
          <a:prstGeom prst="rect">
            <a:avLst/>
          </a:prstGeom>
        </p:spPr>
        <p:txBody>
          <a:bodyPr/>
          <a:lstStyle/>
          <a:p>
            <a:fld id="{73B3D490-D047-46FA-BFB9-06A35E31C10B}" type="datetimeFigureOut">
              <a:rPr lang="id-ID" smtClean="0"/>
              <a:t>15/06/2018</a:t>
            </a:fld>
            <a:endParaRPr lang="id-ID"/>
          </a:p>
        </p:txBody>
      </p:sp>
      <p:sp>
        <p:nvSpPr>
          <p:cNvPr id="5" name="Footer Placeholder 4"/>
          <p:cNvSpPr>
            <a:spLocks noGrp="1"/>
          </p:cNvSpPr>
          <p:nvPr>
            <p:ph type="ftr" sz="quarter" idx="11"/>
          </p:nvPr>
        </p:nvSpPr>
        <p:spPr>
          <a:xfrm>
            <a:off x="3028950" y="6356350"/>
            <a:ext cx="3086100" cy="365125"/>
          </a:xfrm>
          <a:prstGeom prst="rect">
            <a:avLst/>
          </a:prstGeom>
        </p:spPr>
        <p:txBody>
          <a:bodyPr/>
          <a:lstStyle/>
          <a:p>
            <a:endParaRPr lang="id-ID"/>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934C11C6-5A40-492F-87BB-D659BD3D6B6F}" type="slidenum">
              <a:rPr lang="id-ID" smtClean="0"/>
              <a:t>‹#›</a:t>
            </a:fld>
            <a:endParaRPr lang="id-I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3_Main Title+ SubTitle+Number">
    <p:spTree>
      <p:nvGrpSpPr>
        <p:cNvPr id="1" name=""/>
        <p:cNvGrpSpPr/>
        <p:nvPr/>
      </p:nvGrpSpPr>
      <p:grpSpPr>
        <a:xfrm>
          <a:off x="0" y="0"/>
          <a:ext cx="0" cy="0"/>
          <a:chOff x="0" y="0"/>
          <a:chExt cx="0" cy="0"/>
        </a:xfrm>
      </p:grpSpPr>
      <p:grpSp>
        <p:nvGrpSpPr>
          <p:cNvPr id="13" name="Group 12"/>
          <p:cNvGrpSpPr/>
          <p:nvPr userDrawn="1"/>
        </p:nvGrpSpPr>
        <p:grpSpPr>
          <a:xfrm>
            <a:off x="728833" y="1742922"/>
            <a:ext cx="3864684" cy="4047581"/>
            <a:chOff x="2094899" y="1081795"/>
            <a:chExt cx="4400683" cy="3501414"/>
          </a:xfrm>
        </p:grpSpPr>
        <p:sp>
          <p:nvSpPr>
            <p:cNvPr id="14"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pPr algn="r" rtl="1"/>
              <a:endParaRPr lang="en-US" sz="100">
                <a:solidFill>
                  <a:prstClr val="black"/>
                </a:solidFill>
              </a:endParaRPr>
            </a:p>
          </p:txBody>
        </p:sp>
        <p:sp>
          <p:nvSpPr>
            <p:cNvPr id="16" name="Freeform 27"/>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ln>
          </p:spPr>
          <p:txBody>
            <a:bodyPr vert="horz" wrap="square" lIns="65024" tIns="32512" rIns="65024" bIns="32512" numCol="1" anchor="t" anchorCtr="0" compatLnSpc="1"/>
            <a:lstStyle/>
            <a:p>
              <a:pPr algn="r" rtl="1"/>
              <a:r>
                <a:rPr lang="en-US" sz="100" dirty="0">
                  <a:solidFill>
                    <a:prstClr val="black"/>
                  </a:solidFill>
                </a:rPr>
                <a:t> </a:t>
              </a:r>
            </a:p>
          </p:txBody>
        </p:sp>
        <p:sp>
          <p:nvSpPr>
            <p:cNvPr id="17" name="Freeform 29"/>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pPr algn="r" rtl="1"/>
              <a:endParaRPr lang="en-US" sz="100">
                <a:solidFill>
                  <a:prstClr val="black"/>
                </a:solidFill>
              </a:endParaRPr>
            </a:p>
          </p:txBody>
        </p:sp>
      </p:grpSp>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
        <p:nvSpPr>
          <p:cNvPr id="18" name="Picture Placeholder 12"/>
          <p:cNvSpPr>
            <a:spLocks noGrp="1"/>
          </p:cNvSpPr>
          <p:nvPr>
            <p:ph type="pic" sz="quarter" idx="16" hasCustomPrompt="1"/>
          </p:nvPr>
        </p:nvSpPr>
        <p:spPr>
          <a:xfrm>
            <a:off x="882651" y="1921933"/>
            <a:ext cx="3536949" cy="2683934"/>
          </a:xfrm>
          <a:prstGeom prst="rect">
            <a:avLst/>
          </a:prstGeom>
          <a:solidFill>
            <a:schemeClr val="tx1">
              <a:lumMod val="10000"/>
              <a:lumOff val="90000"/>
            </a:schemeClr>
          </a:solidFill>
          <a:ln w="28575">
            <a:noFill/>
          </a:ln>
        </p:spPr>
        <p:txBody>
          <a:bodyPr tIns="640080" rIns="91440" bIns="548640" anchor="b" anchorCtr="1"/>
          <a:lstStyle>
            <a:lvl1pPr algn="ctr" rtl="0">
              <a:buNone/>
              <a:defRPr sz="1465" b="1" baseline="0"/>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8" grpId="0" bldLvl="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9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3" name="Group 300"/>
          <p:cNvGrpSpPr/>
          <p:nvPr userDrawn="1"/>
        </p:nvGrpSpPr>
        <p:grpSpPr>
          <a:xfrm>
            <a:off x="4644016" y="3877293"/>
            <a:ext cx="3882522" cy="2707424"/>
            <a:chOff x="2844800" y="1304396"/>
            <a:chExt cx="2803525" cy="1466250"/>
          </a:xfrm>
        </p:grpSpPr>
        <p:grpSp>
          <p:nvGrpSpPr>
            <p:cNvPr id="4"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5"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19" name="Picture Placeholder 7"/>
          <p:cNvSpPr>
            <a:spLocks noGrp="1"/>
          </p:cNvSpPr>
          <p:nvPr>
            <p:ph type="pic" sz="quarter" idx="10" hasCustomPrompt="1"/>
          </p:nvPr>
        </p:nvSpPr>
        <p:spPr>
          <a:xfrm>
            <a:off x="5263988" y="40118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93688" y="387729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30" name="Picture Placeholder 7"/>
          <p:cNvSpPr>
            <a:spLocks noGrp="1"/>
          </p:cNvSpPr>
          <p:nvPr>
            <p:ph type="pic" sz="quarter" idx="13" hasCustomPrompt="1"/>
          </p:nvPr>
        </p:nvSpPr>
        <p:spPr>
          <a:xfrm>
            <a:off x="1213660" y="4024114"/>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9" name="Group 300"/>
          <p:cNvGrpSpPr/>
          <p:nvPr userDrawn="1"/>
        </p:nvGrpSpPr>
        <p:grpSpPr>
          <a:xfrm>
            <a:off x="4724400" y="1635976"/>
            <a:ext cx="3882522" cy="2707424"/>
            <a:chOff x="2844800" y="1304396"/>
            <a:chExt cx="2803525" cy="1466250"/>
          </a:xfrm>
        </p:grpSpPr>
        <p:grpSp>
          <p:nvGrpSpPr>
            <p:cNvPr id="10"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11"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19" name="Picture Placeholder 7"/>
          <p:cNvSpPr>
            <a:spLocks noGrp="1"/>
          </p:cNvSpPr>
          <p:nvPr>
            <p:ph type="pic" sz="quarter" idx="10" hasCustomPrompt="1"/>
          </p:nvPr>
        </p:nvSpPr>
        <p:spPr>
          <a:xfrm>
            <a:off x="5344372" y="17766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46100" y="385233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solidFill>
                    <a:prstClr val="black"/>
                  </a:solidFill>
                </a:endParaRPr>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solidFill>
                    <a:prstClr val="black"/>
                  </a:solidFill>
                </a:endParaRPr>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solidFill>
                    <a:prstClr val="black"/>
                  </a:solidFill>
                </a:endParaRPr>
              </a:p>
            </p:txBody>
          </p:sp>
        </p:grpSp>
      </p:grpSp>
      <p:sp>
        <p:nvSpPr>
          <p:cNvPr id="30" name="Picture Placeholder 7"/>
          <p:cNvSpPr>
            <a:spLocks noGrp="1"/>
          </p:cNvSpPr>
          <p:nvPr>
            <p:ph type="pic" sz="quarter" idx="13" hasCustomPrompt="1"/>
          </p:nvPr>
        </p:nvSpPr>
        <p:spPr>
          <a:xfrm>
            <a:off x="1166072" y="3993037"/>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3_Main Title+ SubTitle+Number">
    <p:spTree>
      <p:nvGrpSpPr>
        <p:cNvPr id="1" name=""/>
        <p:cNvGrpSpPr/>
        <p:nvPr/>
      </p:nvGrpSpPr>
      <p:grpSpPr>
        <a:xfrm>
          <a:off x="0" y="0"/>
          <a:ext cx="0" cy="0"/>
          <a:chOff x="0" y="0"/>
          <a:chExt cx="0" cy="0"/>
        </a:xfrm>
      </p:grpSpPr>
      <p:grpSp>
        <p:nvGrpSpPr>
          <p:cNvPr id="13" name="Group 12"/>
          <p:cNvGrpSpPr/>
          <p:nvPr userDrawn="1"/>
        </p:nvGrpSpPr>
        <p:grpSpPr>
          <a:xfrm>
            <a:off x="728833" y="1742922"/>
            <a:ext cx="3864684" cy="4047581"/>
            <a:chOff x="2094899" y="1081795"/>
            <a:chExt cx="4400683" cy="3501414"/>
          </a:xfrm>
        </p:grpSpPr>
        <p:sp>
          <p:nvSpPr>
            <p:cNvPr id="14"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pPr algn="r" rtl="1"/>
              <a:endParaRPr lang="en-US" sz="100"/>
            </a:p>
          </p:txBody>
        </p:sp>
        <p:sp>
          <p:nvSpPr>
            <p:cNvPr id="16" name="Freeform 27"/>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ln>
          </p:spPr>
          <p:txBody>
            <a:bodyPr vert="horz" wrap="square" lIns="65024" tIns="32512" rIns="65024" bIns="32512" numCol="1" anchor="t" anchorCtr="0" compatLnSpc="1"/>
            <a:lstStyle/>
            <a:p>
              <a:pPr algn="r" rtl="1"/>
              <a:r>
                <a:rPr lang="en-US" sz="100" dirty="0"/>
                <a:t> </a:t>
              </a:r>
            </a:p>
          </p:txBody>
        </p:sp>
        <p:sp>
          <p:nvSpPr>
            <p:cNvPr id="17" name="Freeform 29"/>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pPr algn="r" rtl="1"/>
              <a:endParaRPr lang="en-US" sz="100"/>
            </a:p>
          </p:txBody>
        </p:sp>
      </p:grpSp>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sp>
        <p:nvSpPr>
          <p:cNvPr id="18" name="Picture Placeholder 12"/>
          <p:cNvSpPr>
            <a:spLocks noGrp="1"/>
          </p:cNvSpPr>
          <p:nvPr>
            <p:ph type="pic" sz="quarter" idx="16" hasCustomPrompt="1"/>
          </p:nvPr>
        </p:nvSpPr>
        <p:spPr>
          <a:xfrm>
            <a:off x="882651" y="1921933"/>
            <a:ext cx="3536949" cy="2683934"/>
          </a:xfrm>
          <a:prstGeom prst="rect">
            <a:avLst/>
          </a:prstGeom>
          <a:solidFill>
            <a:schemeClr val="tx1">
              <a:lumMod val="10000"/>
              <a:lumOff val="90000"/>
            </a:schemeClr>
          </a:solidFill>
          <a:ln w="28575">
            <a:noFill/>
          </a:ln>
        </p:spPr>
        <p:txBody>
          <a:bodyPr tIns="640080" rIns="91440" bIns="548640" anchor="b" anchorCtr="1"/>
          <a:lstStyle>
            <a:lvl1pPr algn="ctr" rtl="0">
              <a:buNone/>
              <a:defRPr sz="1465" b="1" baseline="0"/>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8" grpId="0" bldLvl="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9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3" name="Group 300"/>
          <p:cNvGrpSpPr/>
          <p:nvPr userDrawn="1"/>
        </p:nvGrpSpPr>
        <p:grpSpPr>
          <a:xfrm>
            <a:off x="4644016" y="3877293"/>
            <a:ext cx="3882522" cy="2707424"/>
            <a:chOff x="2844800" y="1304396"/>
            <a:chExt cx="2803525" cy="1466250"/>
          </a:xfrm>
        </p:grpSpPr>
        <p:grpSp>
          <p:nvGrpSpPr>
            <p:cNvPr id="4"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p>
            </p:txBody>
          </p:sp>
        </p:grpSp>
        <p:grpSp>
          <p:nvGrpSpPr>
            <p:cNvPr id="5"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p>
            </p:txBody>
          </p:sp>
        </p:grpSp>
      </p:grpSp>
      <p:sp>
        <p:nvSpPr>
          <p:cNvPr id="19" name="Picture Placeholder 7"/>
          <p:cNvSpPr>
            <a:spLocks noGrp="1"/>
          </p:cNvSpPr>
          <p:nvPr>
            <p:ph type="pic" sz="quarter" idx="10" hasCustomPrompt="1"/>
          </p:nvPr>
        </p:nvSpPr>
        <p:spPr>
          <a:xfrm>
            <a:off x="5263988" y="40118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93688" y="387729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p>
            </p:txBody>
          </p:sp>
        </p:grpSp>
      </p:grpSp>
      <p:sp>
        <p:nvSpPr>
          <p:cNvPr id="30" name="Picture Placeholder 7"/>
          <p:cNvSpPr>
            <a:spLocks noGrp="1"/>
          </p:cNvSpPr>
          <p:nvPr>
            <p:ph type="pic" sz="quarter" idx="13" hasCustomPrompt="1"/>
          </p:nvPr>
        </p:nvSpPr>
        <p:spPr>
          <a:xfrm>
            <a:off x="1213660" y="4024114"/>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8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52600" y="516467"/>
            <a:ext cx="5638800" cy="471365"/>
          </a:xfrm>
          <a:prstGeom prst="rect">
            <a:avLst/>
          </a:prstGeom>
        </p:spPr>
        <p:txBody>
          <a:bodyPr wrap="none" lIns="0" tIns="0" rIns="0" bIns="0" anchor="ctr">
            <a:noAutofit/>
          </a:bodyPr>
          <a:lstStyle>
            <a:lvl1pPr algn="ctr">
              <a:defRPr sz="3730"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2514600" y="985788"/>
            <a:ext cx="4114800" cy="267662"/>
          </a:xfrm>
          <a:prstGeom prst="rect">
            <a:avLst/>
          </a:prstGeom>
        </p:spPr>
        <p:txBody>
          <a:bodyPr wrap="none" lIns="0" tIns="0" rIns="0" bIns="0" anchor="ctr">
            <a:noAutofit/>
          </a:bodyPr>
          <a:lstStyle>
            <a:lvl1pPr marL="0" indent="0" algn="ctr">
              <a:buNone/>
              <a:defRPr sz="1465" b="1" baseline="0">
                <a:solidFill>
                  <a:schemeClr val="bg1">
                    <a:lumMod val="75000"/>
                  </a:schemeClr>
                </a:solidFill>
              </a:defRPr>
            </a:lvl1pPr>
            <a:lvl2pPr marL="609600" indent="0">
              <a:buNone/>
              <a:defRPr sz="1600"/>
            </a:lvl2pPr>
            <a:lvl3pPr marL="1219200" indent="0">
              <a:buNone/>
              <a:defRPr sz="133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dirty="0"/>
              <a:t>Subtext Goes Here</a:t>
            </a:r>
          </a:p>
        </p:txBody>
      </p:sp>
      <p:grpSp>
        <p:nvGrpSpPr>
          <p:cNvPr id="9" name="Group 300"/>
          <p:cNvGrpSpPr/>
          <p:nvPr userDrawn="1"/>
        </p:nvGrpSpPr>
        <p:grpSpPr>
          <a:xfrm>
            <a:off x="4724400" y="1635976"/>
            <a:ext cx="3882522" cy="2707424"/>
            <a:chOff x="2844800" y="1304396"/>
            <a:chExt cx="2803525" cy="1466250"/>
          </a:xfrm>
        </p:grpSpPr>
        <p:grpSp>
          <p:nvGrpSpPr>
            <p:cNvPr id="10" name="Group 44"/>
            <p:cNvGrpSpPr/>
            <p:nvPr/>
          </p:nvGrpSpPr>
          <p:grpSpPr>
            <a:xfrm>
              <a:off x="3209925" y="1304396"/>
              <a:ext cx="2073275" cy="1397000"/>
              <a:chOff x="4843457" y="992546"/>
              <a:chExt cx="2073275" cy="1397000"/>
            </a:xfrm>
          </p:grpSpPr>
          <p:sp>
            <p:nvSpPr>
              <p:cNvPr id="16"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p>
            </p:txBody>
          </p:sp>
          <p:sp>
            <p:nvSpPr>
              <p:cNvPr id="17"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p>
            </p:txBody>
          </p:sp>
          <p:sp>
            <p:nvSpPr>
              <p:cNvPr id="18"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p>
            </p:txBody>
          </p:sp>
        </p:grpSp>
        <p:grpSp>
          <p:nvGrpSpPr>
            <p:cNvPr id="11" name="Group 43"/>
            <p:cNvGrpSpPr/>
            <p:nvPr/>
          </p:nvGrpSpPr>
          <p:grpSpPr>
            <a:xfrm>
              <a:off x="2844800" y="2648409"/>
              <a:ext cx="2803525" cy="122237"/>
              <a:chOff x="4462463" y="2425701"/>
              <a:chExt cx="2803525" cy="122237"/>
            </a:xfrm>
          </p:grpSpPr>
          <p:sp>
            <p:nvSpPr>
              <p:cNvPr id="1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p>
            </p:txBody>
          </p:sp>
          <p:sp>
            <p:nvSpPr>
              <p:cNvPr id="1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p>
            </p:txBody>
          </p:sp>
          <p:sp>
            <p:nvSpPr>
              <p:cNvPr id="1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p>
            </p:txBody>
          </p:sp>
        </p:grpSp>
      </p:grpSp>
      <p:sp>
        <p:nvSpPr>
          <p:cNvPr id="19" name="Picture Placeholder 7"/>
          <p:cNvSpPr>
            <a:spLocks noGrp="1"/>
          </p:cNvSpPr>
          <p:nvPr>
            <p:ph type="pic" sz="quarter" idx="10" hasCustomPrompt="1"/>
          </p:nvPr>
        </p:nvSpPr>
        <p:spPr>
          <a:xfrm>
            <a:off x="5344372" y="1776680"/>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grpSp>
        <p:nvGrpSpPr>
          <p:cNvPr id="21" name="Group 300"/>
          <p:cNvGrpSpPr/>
          <p:nvPr userDrawn="1"/>
        </p:nvGrpSpPr>
        <p:grpSpPr>
          <a:xfrm>
            <a:off x="546100" y="3852333"/>
            <a:ext cx="3882522" cy="2707424"/>
            <a:chOff x="2844800" y="1304396"/>
            <a:chExt cx="2803525" cy="1466250"/>
          </a:xfrm>
        </p:grpSpPr>
        <p:grpSp>
          <p:nvGrpSpPr>
            <p:cNvPr id="22" name="Group 44"/>
            <p:cNvGrpSpPr/>
            <p:nvPr/>
          </p:nvGrpSpPr>
          <p:grpSpPr>
            <a:xfrm>
              <a:off x="3209925" y="1304396"/>
              <a:ext cx="2073275" cy="1397000"/>
              <a:chOff x="4843457" y="992546"/>
              <a:chExt cx="2073275" cy="1397000"/>
            </a:xfrm>
          </p:grpSpPr>
          <p:sp>
            <p:nvSpPr>
              <p:cNvPr id="27"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lumMod val="50000"/>
                  <a:lumOff val="50000"/>
                </a:schemeClr>
              </a:solidFill>
              <a:ln w="9525">
                <a:noFill/>
                <a:round/>
              </a:ln>
            </p:spPr>
            <p:txBody>
              <a:bodyPr vert="horz" wrap="square" lIns="65024" tIns="32512" rIns="65024" bIns="32512" numCol="1" anchor="t" anchorCtr="0" compatLnSpc="1"/>
              <a:lstStyle/>
              <a:p>
                <a:endParaRPr lang="en-US" sz="100" dirty="0"/>
              </a:p>
            </p:txBody>
          </p:sp>
          <p:sp>
            <p:nvSpPr>
              <p:cNvPr id="28" name="Rectangle 13"/>
              <p:cNvSpPr>
                <a:spLocks noChangeArrowheads="1"/>
              </p:cNvSpPr>
              <p:nvPr/>
            </p:nvSpPr>
            <p:spPr bwMode="auto">
              <a:xfrm>
                <a:off x="4926007" y="1068746"/>
                <a:ext cx="1914525" cy="1181100"/>
              </a:xfrm>
              <a:prstGeom prst="rect">
                <a:avLst/>
              </a:prstGeom>
              <a:solidFill>
                <a:schemeClr val="bg1"/>
              </a:solidFill>
              <a:ln w="9525">
                <a:noFill/>
                <a:miter lim="800000"/>
              </a:ln>
            </p:spPr>
            <p:txBody>
              <a:bodyPr vert="horz" wrap="square" lIns="65024" tIns="32512" rIns="65024" bIns="32512" numCol="1" anchor="t" anchorCtr="0" compatLnSpc="1"/>
              <a:lstStyle/>
              <a:p>
                <a:endParaRPr lang="en-US" sz="100" dirty="0"/>
              </a:p>
            </p:txBody>
          </p:sp>
          <p:sp>
            <p:nvSpPr>
              <p:cNvPr id="29"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65024" tIns="32512" rIns="65024" bIns="32512" numCol="1" anchor="t" anchorCtr="0" compatLnSpc="1"/>
              <a:lstStyle/>
              <a:p>
                <a:endParaRPr lang="en-US" sz="100" dirty="0"/>
              </a:p>
            </p:txBody>
          </p:sp>
        </p:grpSp>
        <p:grpSp>
          <p:nvGrpSpPr>
            <p:cNvPr id="23" name="Group 43"/>
            <p:cNvGrpSpPr/>
            <p:nvPr/>
          </p:nvGrpSpPr>
          <p:grpSpPr>
            <a:xfrm>
              <a:off x="2844800" y="2648409"/>
              <a:ext cx="2803525" cy="122237"/>
              <a:chOff x="4462463" y="2425701"/>
              <a:chExt cx="2803525" cy="122237"/>
            </a:xfrm>
          </p:grpSpPr>
          <p:sp>
            <p:nvSpPr>
              <p:cNvPr id="24"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bg1">
                  <a:lumMod val="50000"/>
                </a:schemeClr>
              </a:solidFill>
              <a:ln w="9525">
                <a:noFill/>
                <a:round/>
              </a:ln>
            </p:spPr>
            <p:txBody>
              <a:bodyPr vert="horz" wrap="square" lIns="65024" tIns="32512" rIns="65024" bIns="32512" numCol="1" anchor="t" anchorCtr="0" compatLnSpc="1"/>
              <a:lstStyle/>
              <a:p>
                <a:endParaRPr lang="en-US" sz="100" dirty="0"/>
              </a:p>
            </p:txBody>
          </p:sp>
          <p:sp>
            <p:nvSpPr>
              <p:cNvPr id="25"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65024" tIns="32512" rIns="65024" bIns="32512" numCol="1" anchor="t" anchorCtr="0" compatLnSpc="1"/>
              <a:lstStyle/>
              <a:p>
                <a:endParaRPr lang="en-US" sz="100" dirty="0"/>
              </a:p>
            </p:txBody>
          </p:sp>
          <p:sp>
            <p:nvSpPr>
              <p:cNvPr id="26"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65024" tIns="32512" rIns="65024" bIns="32512" numCol="1" anchor="t" anchorCtr="0" compatLnSpc="1"/>
              <a:lstStyle/>
              <a:p>
                <a:endParaRPr lang="en-US" sz="100" dirty="0"/>
              </a:p>
            </p:txBody>
          </p:sp>
        </p:grpSp>
      </p:grpSp>
      <p:sp>
        <p:nvSpPr>
          <p:cNvPr id="30" name="Picture Placeholder 7"/>
          <p:cNvSpPr>
            <a:spLocks noGrp="1"/>
          </p:cNvSpPr>
          <p:nvPr>
            <p:ph type="pic" sz="quarter" idx="13" hasCustomPrompt="1"/>
          </p:nvPr>
        </p:nvSpPr>
        <p:spPr>
          <a:xfrm>
            <a:off x="1166072" y="3993037"/>
            <a:ext cx="2651372" cy="2180896"/>
          </a:xfrm>
          <a:prstGeom prst="rect">
            <a:avLst/>
          </a:prstGeom>
          <a:ln>
            <a:noFill/>
          </a:ln>
        </p:spPr>
        <p:txBody>
          <a:bodyPr bIns="457200" anchor="b"/>
          <a:lstStyle>
            <a:lvl1pPr algn="ctr">
              <a:buNone/>
              <a:defRPr sz="1465">
                <a:solidFill>
                  <a:schemeClr val="tx1">
                    <a:lumMod val="50000"/>
                    <a:lumOff val="50000"/>
                  </a:schemeClr>
                </a:solidFill>
              </a:defRPr>
            </a:lvl1pPr>
          </a:lstStyle>
          <a:p>
            <a:r>
              <a:rPr lang="en-US" dirty="0"/>
              <a:t>Image Holder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down)">
                                      <p:cBhvr>
                                        <p:cTn id="20" dur="500"/>
                                        <p:tgtEl>
                                          <p:spTgt spid="19"/>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down)">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9" grpId="0"/>
      <p:bldP spid="30"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defRPr/>
            </a:pPr>
            <a:fld id="{8663DD89-DA72-4956-8961-85B6562EBFBE}"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2018/6/15 Friday</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994C8F1E-C324-4ECD-9D66-17513A2AE6B7}"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solidFill>
                  <a:prstClr val="black">
                    <a:tint val="75000"/>
                  </a:prstClr>
                </a:solidFill>
              </a:rPr>
              <a:t>2018/6/15 Friday</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7406F3C-FA24-4A80-8CD4-EE5698C541FD}"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791" y="365781"/>
            <a:ext cx="7886418"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791" y="1825890"/>
            <a:ext cx="7886418"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791" y="6356746"/>
            <a:ext cx="2056836"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DD615DFD-8505-4C7B-90FE-F45A3565472F}" type="datetimeFigureOut">
              <a:rPr lang="zh-CN" altLang="en-US" smtClean="0"/>
              <a:t>2018/6/15 Friday</a:t>
            </a:fld>
            <a:endParaRPr lang="zh-CN" altLang="en-US"/>
          </a:p>
        </p:txBody>
      </p:sp>
      <p:sp>
        <p:nvSpPr>
          <p:cNvPr id="5" name="页脚占位符 4"/>
          <p:cNvSpPr>
            <a:spLocks noGrp="1"/>
          </p:cNvSpPr>
          <p:nvPr>
            <p:ph type="ftr" sz="quarter" idx="3"/>
          </p:nvPr>
        </p:nvSpPr>
        <p:spPr>
          <a:xfrm>
            <a:off x="3028809" y="6356746"/>
            <a:ext cx="3086382"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8374" y="6356746"/>
            <a:ext cx="2056836"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27406F3C-FA24-4A80-8CD4-EE5698C541FD}"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ct val="19000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ct val="95000"/>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ct val="95000"/>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5pPr>
      <a:lvl6pPr marL="238442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6pPr>
      <a:lvl7pPr marL="281813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8pPr>
      <a:lvl9pPr marL="368490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890"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791" y="365781"/>
            <a:ext cx="7886418"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791" y="1825890"/>
            <a:ext cx="7886418"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791" y="6356746"/>
            <a:ext cx="2056836"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DD615DFD-8505-4C7B-90FE-F45A3565472F}" type="datetimeFigureOut">
              <a:rPr lang="zh-CN" altLang="en-US" smtClean="0">
                <a:solidFill>
                  <a:prstClr val="black">
                    <a:tint val="75000"/>
                  </a:prstClr>
                </a:solidFill>
              </a:rPr>
              <a:t>2018/6/15 Friday</a:t>
            </a:fld>
            <a:endParaRPr lang="zh-CN" altLang="en-US">
              <a:solidFill>
                <a:prstClr val="black">
                  <a:tint val="75000"/>
                </a:prstClr>
              </a:solidFill>
            </a:endParaRPr>
          </a:p>
        </p:txBody>
      </p:sp>
      <p:sp>
        <p:nvSpPr>
          <p:cNvPr id="5" name="页脚占位符 4"/>
          <p:cNvSpPr>
            <a:spLocks noGrp="1"/>
          </p:cNvSpPr>
          <p:nvPr>
            <p:ph type="ftr" sz="quarter" idx="3"/>
          </p:nvPr>
        </p:nvSpPr>
        <p:spPr>
          <a:xfrm>
            <a:off x="3028809" y="6356746"/>
            <a:ext cx="3086382"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458374" y="6356746"/>
            <a:ext cx="2056836"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27406F3C-FA24-4A80-8CD4-EE5698C541FD}" type="slidenum">
              <a:rPr lang="zh-CN" altLang="en-US" smtClean="0">
                <a:solidFill>
                  <a:prstClr val="black">
                    <a:tint val="75000"/>
                  </a:prstClr>
                </a:solidFill>
              </a:r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ct val="19000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ct val="95000"/>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ct val="95000"/>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5pPr>
      <a:lvl6pPr marL="238442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6pPr>
      <a:lvl7pPr marL="281813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8pPr>
      <a:lvl9pPr marL="368490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890"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791" y="365781"/>
            <a:ext cx="7886418"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791" y="1825890"/>
            <a:ext cx="7886418"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791" y="6356746"/>
            <a:ext cx="2056836"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DD615DFD-8505-4C7B-90FE-F45A3565472F}" type="datetimeFigureOut">
              <a:rPr lang="zh-CN" altLang="en-US" smtClean="0">
                <a:solidFill>
                  <a:prstClr val="black">
                    <a:tint val="75000"/>
                  </a:prstClr>
                </a:solidFill>
              </a:rPr>
              <a:t>2018/6/15 Friday</a:t>
            </a:fld>
            <a:endParaRPr lang="zh-CN" altLang="en-US">
              <a:solidFill>
                <a:prstClr val="black">
                  <a:tint val="75000"/>
                </a:prstClr>
              </a:solidFill>
            </a:endParaRPr>
          </a:p>
        </p:txBody>
      </p:sp>
      <p:sp>
        <p:nvSpPr>
          <p:cNvPr id="5" name="页脚占位符 4"/>
          <p:cNvSpPr>
            <a:spLocks noGrp="1"/>
          </p:cNvSpPr>
          <p:nvPr>
            <p:ph type="ftr" sz="quarter" idx="3"/>
          </p:nvPr>
        </p:nvSpPr>
        <p:spPr>
          <a:xfrm>
            <a:off x="3028809" y="6356746"/>
            <a:ext cx="3086382"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458374" y="6356746"/>
            <a:ext cx="2056836"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27406F3C-FA24-4A80-8CD4-EE5698C541FD}" type="slidenum">
              <a:rPr lang="zh-CN" altLang="en-US" smtClean="0">
                <a:solidFill>
                  <a:prstClr val="black">
                    <a:tint val="75000"/>
                  </a:prstClr>
                </a:solidFill>
              </a:r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ct val="19000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ct val="95000"/>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ct val="95000"/>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5pPr>
      <a:lvl6pPr marL="238442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6pPr>
      <a:lvl7pPr marL="281813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8pPr>
      <a:lvl9pPr marL="3684905" indent="-216535" algn="l" defTabSz="866775" rtl="0" eaLnBrk="1" latinLnBrk="0" hangingPunct="1">
        <a:lnSpc>
          <a:spcPct val="90000"/>
        </a:lnSpc>
        <a:spcBef>
          <a:spcPct val="95000"/>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890"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8.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8.jpe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0.jpeg"/><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0.jpe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0.jpeg"/><Relationship Id="rId1" Type="http://schemas.openxmlformats.org/officeDocument/2006/relationships/slideLayout" Target="../slideLayouts/slideLayout4.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27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970" y="-8890"/>
            <a:ext cx="9148445" cy="6825615"/>
          </a:xfrm>
          <a:prstGeom prst="rect">
            <a:avLst/>
          </a:prstGeom>
        </p:spPr>
      </p:pic>
      <p:sp>
        <p:nvSpPr>
          <p:cNvPr id="3" name="矩形 2"/>
          <p:cNvSpPr/>
          <p:nvPr/>
        </p:nvSpPr>
        <p:spPr>
          <a:xfrm>
            <a:off x="-13970" y="328930"/>
            <a:ext cx="9149080" cy="6512560"/>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7" name="矩形 259"/>
          <p:cNvSpPr>
            <a:spLocks noChangeArrowheads="1"/>
          </p:cNvSpPr>
          <p:nvPr/>
        </p:nvSpPr>
        <p:spPr bwMode="auto">
          <a:xfrm>
            <a:off x="1601894" y="2036745"/>
            <a:ext cx="5676053" cy="738505"/>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dirty="0">
                <a:solidFill>
                  <a:schemeClr val="accent1">
                    <a:lumMod val="50000"/>
                  </a:schemeClr>
                </a:solidFill>
                <a:cs typeface="Arial" panose="020B0604020202020204" pitchFamily="34" charset="0"/>
              </a:rPr>
              <a:t>三只松鼠</a:t>
            </a:r>
          </a:p>
        </p:txBody>
      </p:sp>
      <p:sp>
        <p:nvSpPr>
          <p:cNvPr id="9" name="TextBox 25"/>
          <p:cNvSpPr txBox="1"/>
          <p:nvPr/>
        </p:nvSpPr>
        <p:spPr>
          <a:xfrm>
            <a:off x="1873885" y="3000375"/>
            <a:ext cx="5844540" cy="706755"/>
          </a:xfrm>
          <a:prstGeom prst="rect">
            <a:avLst/>
          </a:prstGeom>
          <a:solidFill>
            <a:schemeClr val="lt1">
              <a:alpha val="22000"/>
            </a:schemeClr>
          </a:solidFill>
          <a:ln>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defPPr>
              <a:defRPr lang="zh-CN"/>
            </a:defPPr>
            <a:lvl1pPr>
              <a:defRPr>
                <a:solidFill>
                  <a:schemeClr val="bg1"/>
                </a:solidFill>
                <a:latin typeface="微软雅黑" panose="020B0503020204020204" pitchFamily="34" charset="-122"/>
                <a:ea typeface="微软雅黑" panose="020B0503020204020204" pitchFamily="34" charset="-122"/>
              </a:defRPr>
            </a:lvl1pPr>
          </a:lstStyle>
          <a:p>
            <a:pPr algn="ctr"/>
            <a:r>
              <a:rPr lang="en-US" altLang="zh-CN" sz="4000" b="1" dirty="0">
                <a:solidFill>
                  <a:schemeClr val="accent1">
                    <a:lumMod val="50000"/>
                  </a:schemeClr>
                </a:solidFill>
                <a:sym typeface="+mn-ea"/>
              </a:rPr>
              <a:t>—</a:t>
            </a:r>
            <a:r>
              <a:rPr lang="zh-CN" altLang="en-US" sz="4000" b="1" dirty="0">
                <a:solidFill>
                  <a:schemeClr val="accent1">
                    <a:lumMod val="50000"/>
                  </a:schemeClr>
                </a:solidFill>
                <a:sym typeface="+mn-ea"/>
              </a:rPr>
              <a:t>品牌营销案例分析</a:t>
            </a:r>
            <a:r>
              <a:rPr lang="en-US" altLang="zh-CN" sz="4000" b="1" dirty="0">
                <a:solidFill>
                  <a:schemeClr val="accent1">
                    <a:lumMod val="50000"/>
                  </a:schemeClr>
                </a:solidFill>
                <a:sym typeface="+mn-ea"/>
              </a:rPr>
              <a:t>—</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par>
                          <p:cTn id="12" fill="hold">
                            <p:stCondLst>
                              <p:cond delay="649"/>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7"/>
                                        </p:tgtEl>
                                      </p:cBhvr>
                                    </p:animEffect>
                                    <p:animScale>
                                      <p:cBhvr>
                                        <p:cTn id="15" dur="250" autoRev="1" fill="hold"/>
                                        <p:tgtEl>
                                          <p:spTgt spid="7"/>
                                        </p:tgtEl>
                                      </p:cBhvr>
                                      <p:by x="105000" y="105000"/>
                                    </p:animScale>
                                  </p:childTnLst>
                                </p:cTn>
                              </p:par>
                              <p:par>
                                <p:cTn id="16" presetID="49" presetClass="entr" presetSubtype="0" decel="100000" fill="hold" grpId="0" nodeType="withEffect">
                                  <p:stCondLst>
                                    <p:cond delay="250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 calcmode="lin" valueType="num">
                                      <p:cBhvr>
                                        <p:cTn id="20" dur="500" fill="hold"/>
                                        <p:tgtEl>
                                          <p:spTgt spid="9"/>
                                        </p:tgtEl>
                                        <p:attrNameLst>
                                          <p:attrName>style.rotation</p:attrName>
                                        </p:attrNameLst>
                                      </p:cBhvr>
                                      <p:tavLst>
                                        <p:tav tm="0">
                                          <p:val>
                                            <p:fltVal val="360"/>
                                          </p:val>
                                        </p:tav>
                                        <p:tav tm="100000">
                                          <p:val>
                                            <p:fltVal val="0"/>
                                          </p:val>
                                        </p:tav>
                                      </p:tavLst>
                                    </p:anim>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99060" y="1036320"/>
            <a:ext cx="8945245" cy="5179060"/>
          </a:xfrm>
          <a:prstGeom prst="rect">
            <a:avLst/>
          </a:prstGeom>
        </p:spPr>
      </p:pic>
      <p:sp>
        <p:nvSpPr>
          <p:cNvPr id="2" name="标题 1"/>
          <p:cNvSpPr>
            <a:spLocks noGrp="1"/>
          </p:cNvSpPr>
          <p:nvPr>
            <p:ph type="title"/>
          </p:nvPr>
        </p:nvSpPr>
        <p:spPr>
          <a:xfrm>
            <a:off x="290195" y="509905"/>
            <a:ext cx="2580005" cy="353695"/>
          </a:xfrm>
        </p:spPr>
        <p:txBody>
          <a:bodyPr>
            <a:noAutofit/>
          </a:bodyPr>
          <a:lstStyle/>
          <a:p>
            <a:pPr>
              <a:lnSpc>
                <a:spcPct val="110000"/>
              </a:lnSpc>
            </a:pPr>
            <a:r>
              <a:rPr lang="zh-CN" altLang="en-US" sz="4400" b="1" dirty="0">
                <a:solidFill>
                  <a:schemeClr val="tx1"/>
                </a:solidFill>
                <a:latin typeface="微软雅黑" panose="020B0503020204020204" pitchFamily="34" charset="-122"/>
                <a:ea typeface="微软雅黑" panose="020B0503020204020204" pitchFamily="34" charset="-122"/>
              </a:rPr>
              <a:t>商业模式</a:t>
            </a:r>
          </a:p>
        </p:txBody>
      </p:sp>
      <p:pic>
        <p:nvPicPr>
          <p:cNvPr id="11" name="图片 10" descr="IMG_256"/>
          <p:cNvPicPr/>
          <p:nvPr/>
        </p:nvPicPr>
        <p:blipFill>
          <a:blip r:embed="rId3"/>
          <a:stretch>
            <a:fillRect/>
          </a:stretch>
        </p:blipFill>
        <p:spPr>
          <a:xfrm>
            <a:off x="7110130" y="221883"/>
            <a:ext cx="1490133" cy="1347893"/>
          </a:xfrm>
          <a:prstGeom prst="rect">
            <a:avLst/>
          </a:prstGeom>
          <a:noFill/>
          <a:ln w="9525">
            <a:noFill/>
          </a:ln>
        </p:spPr>
      </p:pic>
    </p:spTree>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4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3"/>
          <a:srcRect r="285" b="17983"/>
          <a:stretch>
            <a:fillRect/>
          </a:stretch>
        </p:blipFill>
        <p:spPr>
          <a:xfrm>
            <a:off x="10795" y="833120"/>
            <a:ext cx="9122410" cy="5598160"/>
          </a:xfrm>
          <a:prstGeom prst="rect">
            <a:avLst/>
          </a:prstGeom>
        </p:spPr>
      </p:pic>
      <p:sp>
        <p:nvSpPr>
          <p:cNvPr id="4" name="矩形 3"/>
          <p:cNvSpPr/>
          <p:nvPr/>
        </p:nvSpPr>
        <p:spPr>
          <a:xfrm>
            <a:off x="10795" y="789940"/>
            <a:ext cx="9122410" cy="5684520"/>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259"/>
          <p:cNvSpPr>
            <a:spLocks noChangeArrowheads="1"/>
          </p:cNvSpPr>
          <p:nvPr/>
        </p:nvSpPr>
        <p:spPr bwMode="auto">
          <a:xfrm>
            <a:off x="2219640" y="2414649"/>
            <a:ext cx="1691902" cy="1929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10"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02</a:t>
            </a:r>
          </a:p>
          <a:p>
            <a:pPr algn="ctr">
              <a:buNone/>
            </a:pPr>
            <a:r>
              <a:rPr lang="en-US" altLang="zh-CN" sz="2275"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chapter</a:t>
            </a:r>
          </a:p>
        </p:txBody>
      </p:sp>
      <p:sp>
        <p:nvSpPr>
          <p:cNvPr id="10" name="矩形 9"/>
          <p:cNvSpPr/>
          <p:nvPr/>
        </p:nvSpPr>
        <p:spPr>
          <a:xfrm>
            <a:off x="3973195" y="2033905"/>
            <a:ext cx="3629660" cy="3196590"/>
          </a:xfrm>
          <a:prstGeom prst="rect">
            <a:avLst/>
          </a:prstGeom>
          <a:solidFill>
            <a:schemeClr val="lt1">
              <a:alpha val="83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49" name="文本框 48"/>
          <p:cNvSpPr txBox="1"/>
          <p:nvPr/>
        </p:nvSpPr>
        <p:spPr>
          <a:xfrm>
            <a:off x="4551722" y="2167707"/>
            <a:ext cx="2468203" cy="663575"/>
          </a:xfrm>
          <a:prstGeom prst="rect">
            <a:avLst/>
          </a:prstGeom>
          <a:noFill/>
        </p:spPr>
        <p:txBody>
          <a:bodyPr wrap="square" lIns="48768" tIns="24384" rIns="48768" bIns="24384" rtlCol="0">
            <a:spAutoFit/>
          </a:bodyPr>
          <a:lstStyle/>
          <a:p>
            <a:pPr marL="0" marR="0" lvl="0" indent="0" algn="dist" defTabSz="6858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0" normalizeH="0" baseline="0" noProof="0" dirty="0">
                <a:ln>
                  <a:noFill/>
                </a:ln>
                <a:solidFill>
                  <a:schemeClr val="accent1">
                    <a:lumMod val="75000"/>
                  </a:schemeClr>
                </a:solidFill>
                <a:effectLst/>
                <a:uLnTx/>
                <a:uFillTx/>
                <a:latin typeface="微软雅黑" panose="020B0503020204020204" pitchFamily="34" charset="-122"/>
                <a:ea typeface="微软雅黑" panose="020B0503020204020204" pitchFamily="34" charset="-122"/>
                <a:cs typeface="+mn-cs"/>
              </a:rPr>
              <a:t>品牌策略</a:t>
            </a:r>
          </a:p>
        </p:txBody>
      </p:sp>
      <p:sp>
        <p:nvSpPr>
          <p:cNvPr id="11" name="TextBox 11"/>
          <p:cNvSpPr txBox="1"/>
          <p:nvPr/>
        </p:nvSpPr>
        <p:spPr>
          <a:xfrm>
            <a:off x="4437130" y="3072790"/>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市场背景</a:t>
            </a:r>
          </a:p>
        </p:txBody>
      </p:sp>
      <p:sp>
        <p:nvSpPr>
          <p:cNvPr id="12" name="TextBox 11"/>
          <p:cNvSpPr txBox="1"/>
          <p:nvPr/>
        </p:nvSpPr>
        <p:spPr>
          <a:xfrm>
            <a:off x="5802795" y="3072790"/>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品牌定位</a:t>
            </a:r>
          </a:p>
        </p:txBody>
      </p:sp>
      <p:sp>
        <p:nvSpPr>
          <p:cNvPr id="5" name="TextBox 11"/>
          <p:cNvSpPr txBox="1"/>
          <p:nvPr/>
        </p:nvSpPr>
        <p:spPr>
          <a:xfrm>
            <a:off x="4437243" y="3694038"/>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品牌理念</a:t>
            </a:r>
          </a:p>
        </p:txBody>
      </p:sp>
      <p:sp>
        <p:nvSpPr>
          <p:cNvPr id="8" name="TextBox 11"/>
          <p:cNvSpPr txBox="1"/>
          <p:nvPr/>
        </p:nvSpPr>
        <p:spPr>
          <a:xfrm>
            <a:off x="5802817" y="3694038"/>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品牌设计</a:t>
            </a:r>
          </a:p>
        </p:txBody>
      </p:sp>
      <p:sp>
        <p:nvSpPr>
          <p:cNvPr id="3" name="TextBox 11"/>
          <p:cNvSpPr txBox="1"/>
          <p:nvPr/>
        </p:nvSpPr>
        <p:spPr>
          <a:xfrm>
            <a:off x="4437243" y="4226803"/>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品牌传播</a:t>
            </a:r>
          </a:p>
        </p:txBody>
      </p:sp>
      <p:sp>
        <p:nvSpPr>
          <p:cNvPr id="6" name="TextBox 11"/>
          <p:cNvSpPr txBox="1"/>
          <p:nvPr/>
        </p:nvSpPr>
        <p:spPr>
          <a:xfrm>
            <a:off x="5802493" y="4226803"/>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品牌延伸</a:t>
            </a:r>
          </a:p>
        </p:txBody>
      </p:sp>
      <p:sp>
        <p:nvSpPr>
          <p:cNvPr id="7" name="TextBox 11"/>
          <p:cNvSpPr txBox="1"/>
          <p:nvPr/>
        </p:nvSpPr>
        <p:spPr>
          <a:xfrm>
            <a:off x="4437243" y="4750678"/>
            <a:ext cx="1365250" cy="396875"/>
          </a:xfrm>
          <a:prstGeom prst="rect">
            <a:avLst/>
          </a:prstGeom>
          <a:noFill/>
        </p:spPr>
        <p:txBody>
          <a:bodyPr wrap="none" rtlCol="0">
            <a:spAutoFit/>
          </a:bodyPr>
          <a:lstStyle/>
          <a:p>
            <a:pPr marL="171450" lvl="1" indent="-171450">
              <a:buFont typeface="Arial" panose="020B0604020202020204" pitchFamily="34" charset="0"/>
              <a:buChar char="•"/>
            </a:pPr>
            <a:r>
              <a:rPr lang="zh-CN" altLang="en-US" sz="199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品牌维护</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15"/>
                                        </p:tgtEl>
                                        <p:attrNameLst>
                                          <p:attrName>style.visibility</p:attrName>
                                        </p:attrNameLst>
                                      </p:cBhvr>
                                      <p:to>
                                        <p:strVal val="visible"/>
                                      </p:to>
                                    </p:set>
                                    <p:anim by="(-#ppt_w*2)" calcmode="lin" valueType="num">
                                      <p:cBhvr rctx="PPT">
                                        <p:cTn id="12" dur="500" autoRev="1" fill="hold">
                                          <p:stCondLst>
                                            <p:cond delay="0"/>
                                          </p:stCondLst>
                                        </p:cTn>
                                        <p:tgtEl>
                                          <p:spTgt spid="15"/>
                                        </p:tgtEl>
                                        <p:attrNameLst>
                                          <p:attrName>ppt_w</p:attrName>
                                        </p:attrNameLst>
                                      </p:cBhvr>
                                    </p:anim>
                                    <p:anim by="(#ppt_w*0.50)" calcmode="lin" valueType="num">
                                      <p:cBhvr>
                                        <p:cTn id="13" dur="500" decel="50000" autoRev="1" fill="hold">
                                          <p:stCondLst>
                                            <p:cond delay="0"/>
                                          </p:stCondLst>
                                        </p:cTn>
                                        <p:tgtEl>
                                          <p:spTgt spid="15"/>
                                        </p:tgtEl>
                                        <p:attrNameLst>
                                          <p:attrName>ppt_x</p:attrName>
                                        </p:attrNameLst>
                                      </p:cBhvr>
                                    </p:anim>
                                    <p:anim from="(-#ppt_h/2)" to="(#ppt_y)" calcmode="lin" valueType="num">
                                      <p:cBhvr>
                                        <p:cTn id="14" dur="1000" fill="hold">
                                          <p:stCondLst>
                                            <p:cond delay="0"/>
                                          </p:stCondLst>
                                        </p:cTn>
                                        <p:tgtEl>
                                          <p:spTgt spid="15"/>
                                        </p:tgtEl>
                                        <p:attrNameLst>
                                          <p:attrName>ppt_y</p:attrName>
                                        </p:attrNameLst>
                                      </p:cBhvr>
                                    </p:anim>
                                    <p:animRot by="21600000">
                                      <p:cBhvr>
                                        <p:cTn id="15" dur="1000" fill="hold">
                                          <p:stCondLst>
                                            <p:cond delay="0"/>
                                          </p:stCondLst>
                                        </p:cTn>
                                        <p:tgtEl>
                                          <p:spTgt spid="1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blinds(horizontal)">
                                      <p:cBhvr>
                                        <p:cTn id="20" dur="500"/>
                                        <p:tgtEl>
                                          <p:spTgt spid="49"/>
                                        </p:tgtEl>
                                      </p:cBhvr>
                                    </p:animEffect>
                                  </p:childTnLst>
                                </p:cTn>
                              </p:par>
                            </p:childTnLst>
                          </p:cTn>
                        </p:par>
                        <p:par>
                          <p:cTn id="21" fill="hold">
                            <p:stCondLst>
                              <p:cond delay="500"/>
                            </p:stCondLst>
                            <p:childTnLst>
                              <p:par>
                                <p:cTn id="22" presetID="12" presetClass="entr" presetSubtype="8"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p:tgtEl>
                                          <p:spTgt spid="11"/>
                                        </p:tgtEl>
                                        <p:attrNameLst>
                                          <p:attrName>ppt_x</p:attrName>
                                        </p:attrNameLst>
                                      </p:cBhvr>
                                      <p:tavLst>
                                        <p:tav tm="0">
                                          <p:val>
                                            <p:strVal val="#ppt_x-#ppt_w*1.125000"/>
                                          </p:val>
                                        </p:tav>
                                        <p:tav tm="100000">
                                          <p:val>
                                            <p:strVal val="#ppt_x"/>
                                          </p:val>
                                        </p:tav>
                                      </p:tavLst>
                                    </p:anim>
                                    <p:animEffect transition="in" filter="wipe(right)">
                                      <p:cBhvr>
                                        <p:cTn id="25" dur="500"/>
                                        <p:tgtEl>
                                          <p:spTgt spid="11"/>
                                        </p:tgtEl>
                                      </p:cBhvr>
                                    </p:animEffect>
                                  </p:childTnLst>
                                </p:cTn>
                              </p:par>
                            </p:childTnLst>
                          </p:cTn>
                        </p:par>
                        <p:par>
                          <p:cTn id="26" fill="hold">
                            <p:stCondLst>
                              <p:cond delay="1000"/>
                            </p:stCondLst>
                            <p:childTnLst>
                              <p:par>
                                <p:cTn id="27" presetID="1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p:tgtEl>
                                          <p:spTgt spid="12"/>
                                        </p:tgtEl>
                                        <p:attrNameLst>
                                          <p:attrName>ppt_x</p:attrName>
                                        </p:attrNameLst>
                                      </p:cBhvr>
                                      <p:tavLst>
                                        <p:tav tm="0">
                                          <p:val>
                                            <p:strVal val="#ppt_x-#ppt_w*1.125000"/>
                                          </p:val>
                                        </p:tav>
                                        <p:tav tm="100000">
                                          <p:val>
                                            <p:strVal val="#ppt_x"/>
                                          </p:val>
                                        </p:tav>
                                      </p:tavLst>
                                    </p:anim>
                                    <p:animEffect transition="in" filter="wipe(right)">
                                      <p:cBhvr>
                                        <p:cTn id="30" dur="500"/>
                                        <p:tgtEl>
                                          <p:spTgt spid="12"/>
                                        </p:tgtEl>
                                      </p:cBhvr>
                                    </p:animEffect>
                                  </p:childTnLst>
                                </p:cTn>
                              </p:par>
                            </p:childTnLst>
                          </p:cTn>
                        </p:par>
                        <p:par>
                          <p:cTn id="31" fill="hold">
                            <p:stCondLst>
                              <p:cond delay="1500"/>
                            </p:stCondLst>
                            <p:childTnLst>
                              <p:par>
                                <p:cTn id="32" presetID="12" presetClass="entr" presetSubtype="8"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p:tgtEl>
                                          <p:spTgt spid="5"/>
                                        </p:tgtEl>
                                        <p:attrNameLst>
                                          <p:attrName>ppt_x</p:attrName>
                                        </p:attrNameLst>
                                      </p:cBhvr>
                                      <p:tavLst>
                                        <p:tav tm="0">
                                          <p:val>
                                            <p:strVal val="#ppt_x-#ppt_w*1.125000"/>
                                          </p:val>
                                        </p:tav>
                                        <p:tav tm="100000">
                                          <p:val>
                                            <p:strVal val="#ppt_x"/>
                                          </p:val>
                                        </p:tav>
                                      </p:tavLst>
                                    </p:anim>
                                    <p:animEffect transition="in" filter="wipe(right)">
                                      <p:cBhvr>
                                        <p:cTn id="35" dur="500"/>
                                        <p:tgtEl>
                                          <p:spTgt spid="5"/>
                                        </p:tgtEl>
                                      </p:cBhvr>
                                    </p:animEffect>
                                  </p:childTnLst>
                                </p:cTn>
                              </p:par>
                            </p:childTnLst>
                          </p:cTn>
                        </p:par>
                        <p:par>
                          <p:cTn id="36" fill="hold">
                            <p:stCondLst>
                              <p:cond delay="2000"/>
                            </p:stCondLst>
                            <p:childTnLst>
                              <p:par>
                                <p:cTn id="37" presetID="12" presetClass="entr" presetSubtype="8"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p:tgtEl>
                                          <p:spTgt spid="8"/>
                                        </p:tgtEl>
                                        <p:attrNameLst>
                                          <p:attrName>ppt_x</p:attrName>
                                        </p:attrNameLst>
                                      </p:cBhvr>
                                      <p:tavLst>
                                        <p:tav tm="0">
                                          <p:val>
                                            <p:strVal val="#ppt_x-#ppt_w*1.125000"/>
                                          </p:val>
                                        </p:tav>
                                        <p:tav tm="100000">
                                          <p:val>
                                            <p:strVal val="#ppt_x"/>
                                          </p:val>
                                        </p:tav>
                                      </p:tavLst>
                                    </p:anim>
                                    <p:animEffect transition="in" filter="wipe(right)">
                                      <p:cBhvr>
                                        <p:cTn id="40" dur="500"/>
                                        <p:tgtEl>
                                          <p:spTgt spid="8"/>
                                        </p:tgtEl>
                                      </p:cBhvr>
                                    </p:animEffect>
                                  </p:childTnLst>
                                </p:cTn>
                              </p:par>
                            </p:childTnLst>
                          </p:cTn>
                        </p:par>
                        <p:par>
                          <p:cTn id="41" fill="hold">
                            <p:stCondLst>
                              <p:cond delay="2500"/>
                            </p:stCondLst>
                            <p:childTnLst>
                              <p:par>
                                <p:cTn id="42" presetID="12" presetClass="entr" presetSubtype="8" fill="hold" grpId="0" nodeType="after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additive="base">
                                        <p:cTn id="44" dur="500"/>
                                        <p:tgtEl>
                                          <p:spTgt spid="3"/>
                                        </p:tgtEl>
                                        <p:attrNameLst>
                                          <p:attrName>ppt_x</p:attrName>
                                        </p:attrNameLst>
                                      </p:cBhvr>
                                      <p:tavLst>
                                        <p:tav tm="0">
                                          <p:val>
                                            <p:strVal val="#ppt_x-#ppt_w*1.125000"/>
                                          </p:val>
                                        </p:tav>
                                        <p:tav tm="100000">
                                          <p:val>
                                            <p:strVal val="#ppt_x"/>
                                          </p:val>
                                        </p:tav>
                                      </p:tavLst>
                                    </p:anim>
                                    <p:animEffect transition="in" filter="wipe(right)">
                                      <p:cBhvr>
                                        <p:cTn id="45" dur="500"/>
                                        <p:tgtEl>
                                          <p:spTgt spid="3"/>
                                        </p:tgtEl>
                                      </p:cBhvr>
                                    </p:animEffect>
                                  </p:childTnLst>
                                </p:cTn>
                              </p:par>
                            </p:childTnLst>
                          </p:cTn>
                        </p:par>
                        <p:par>
                          <p:cTn id="46" fill="hold">
                            <p:stCondLst>
                              <p:cond delay="3000"/>
                            </p:stCondLst>
                            <p:childTnLst>
                              <p:par>
                                <p:cTn id="47" presetID="12" presetClass="entr" presetSubtype="8"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500"/>
                                        <p:tgtEl>
                                          <p:spTgt spid="6"/>
                                        </p:tgtEl>
                                        <p:attrNameLst>
                                          <p:attrName>ppt_x</p:attrName>
                                        </p:attrNameLst>
                                      </p:cBhvr>
                                      <p:tavLst>
                                        <p:tav tm="0">
                                          <p:val>
                                            <p:strVal val="#ppt_x-#ppt_w*1.125000"/>
                                          </p:val>
                                        </p:tav>
                                        <p:tav tm="100000">
                                          <p:val>
                                            <p:strVal val="#ppt_x"/>
                                          </p:val>
                                        </p:tav>
                                      </p:tavLst>
                                    </p:anim>
                                    <p:animEffect transition="in" filter="wipe(right)">
                                      <p:cBhvr>
                                        <p:cTn id="50" dur="500"/>
                                        <p:tgtEl>
                                          <p:spTgt spid="6"/>
                                        </p:tgtEl>
                                      </p:cBhvr>
                                    </p:animEffect>
                                  </p:childTnLst>
                                </p:cTn>
                              </p:par>
                            </p:childTnLst>
                          </p:cTn>
                        </p:par>
                        <p:par>
                          <p:cTn id="51" fill="hold">
                            <p:stCondLst>
                              <p:cond delay="3500"/>
                            </p:stCondLst>
                            <p:childTnLst>
                              <p:par>
                                <p:cTn id="52" presetID="12" presetClass="entr" presetSubtype="8" fill="hold" grpId="0" nodeType="after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additive="base">
                                        <p:cTn id="54" dur="500"/>
                                        <p:tgtEl>
                                          <p:spTgt spid="7"/>
                                        </p:tgtEl>
                                        <p:attrNameLst>
                                          <p:attrName>ppt_x</p:attrName>
                                        </p:attrNameLst>
                                      </p:cBhvr>
                                      <p:tavLst>
                                        <p:tav tm="0">
                                          <p:val>
                                            <p:strVal val="#ppt_x-#ppt_w*1.125000"/>
                                          </p:val>
                                        </p:tav>
                                        <p:tav tm="100000">
                                          <p:val>
                                            <p:strVal val="#ppt_x"/>
                                          </p:val>
                                        </p:tav>
                                      </p:tavLst>
                                    </p:anim>
                                    <p:animEffect transition="in" filter="wipe(right)">
                                      <p:cBhvr>
                                        <p:cTn id="5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5" grpId="0"/>
      <p:bldP spid="49" grpId="0"/>
      <p:bldP spid="11" grpId="0"/>
      <p:bldP spid="12" grpId="0"/>
      <p:bldP spid="5" grpId="0"/>
      <p:bldP spid="8" grpId="0"/>
      <p:bldP spid="3" grpId="0"/>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502285" y="1345565"/>
            <a:ext cx="8317865" cy="4167505"/>
          </a:xfrm>
          <a:prstGeom prst="rect">
            <a:avLst/>
          </a:prstGeom>
        </p:spPr>
      </p:pic>
      <p:sp>
        <p:nvSpPr>
          <p:cNvPr id="4" name="文本框 3"/>
          <p:cNvSpPr txBox="1"/>
          <p:nvPr/>
        </p:nvSpPr>
        <p:spPr>
          <a:xfrm>
            <a:off x="2548255" y="331470"/>
            <a:ext cx="6271895" cy="1076325"/>
          </a:xfrm>
          <a:prstGeom prst="rect">
            <a:avLst/>
          </a:prstGeom>
          <a:noFill/>
        </p:spPr>
        <p:txBody>
          <a:bodyPr wrap="square" rtlCol="0" anchor="t">
            <a:spAutoFit/>
          </a:bodyPr>
          <a:lstStyle/>
          <a:p>
            <a:r>
              <a:rPr lang="zh-CN" altLang="en-US" sz="3200" b="1">
                <a:solidFill>
                  <a:schemeClr val="accent1">
                    <a:lumMod val="75000"/>
                  </a:schemeClr>
                </a:solidFill>
                <a:latin typeface="微软雅黑" panose="020B0503020204020204" pitchFamily="34" charset="-122"/>
                <a:ea typeface="微软雅黑" panose="020B0503020204020204" pitchFamily="34" charset="-122"/>
              </a:rPr>
              <a:t>消费升级需求大背景下，借力产业升级实现 的新零食业态</a:t>
            </a:r>
          </a:p>
        </p:txBody>
      </p:sp>
      <p:sp>
        <p:nvSpPr>
          <p:cNvPr id="6" name="文本框 5"/>
          <p:cNvSpPr txBox="1"/>
          <p:nvPr/>
        </p:nvSpPr>
        <p:spPr>
          <a:xfrm>
            <a:off x="176896" y="167227"/>
            <a:ext cx="2371090" cy="744220"/>
          </a:xfrm>
          <a:prstGeom prst="rect">
            <a:avLst/>
          </a:prstGeom>
          <a:noFill/>
        </p:spPr>
        <p:txBody>
          <a:bodyPr wrap="none" lIns="68571" tIns="34286" rIns="68571" bIns="34286" rtlCol="0">
            <a:spAutoFit/>
          </a:bodyPr>
          <a:lstStyle/>
          <a:p>
            <a:pPr algn="ctr" defTabSz="963930"/>
            <a:r>
              <a:rPr lang="zh-CN" altLang="en-US" sz="4400" b="1" dirty="0">
                <a:solidFill>
                  <a:schemeClr val="tx1"/>
                </a:solidFill>
                <a:latin typeface="微软雅黑" panose="020B0503020204020204" pitchFamily="34" charset="-122"/>
                <a:ea typeface="微软雅黑" panose="020B0503020204020204" pitchFamily="34" charset="-122"/>
                <a:cs typeface="+mn-ea"/>
                <a:sym typeface="+mn-ea"/>
              </a:rPr>
              <a:t>市场背景</a:t>
            </a:r>
          </a:p>
        </p:txBody>
      </p:sp>
      <p:sp>
        <p:nvSpPr>
          <p:cNvPr id="7" name="文本框 6"/>
          <p:cNvSpPr txBox="1"/>
          <p:nvPr/>
        </p:nvSpPr>
        <p:spPr>
          <a:xfrm>
            <a:off x="239395" y="5095875"/>
            <a:ext cx="8665210" cy="1383665"/>
          </a:xfrm>
          <a:prstGeom prst="rect">
            <a:avLst/>
          </a:prstGeom>
          <a:noFill/>
        </p:spPr>
        <p:txBody>
          <a:bodyPr wrap="square" rtlCol="0" anchor="t">
            <a:spAutoFit/>
          </a:bodyPr>
          <a:lstStyle/>
          <a:p>
            <a:r>
              <a:rPr lang="zh-CN" altLang="en-US" sz="2800">
                <a:latin typeface="微软雅黑" panose="020B0503020204020204" pitchFamily="34" charset="-122"/>
                <a:ea typeface="微软雅黑" panose="020B0503020204020204" pitchFamily="34" charset="-122"/>
              </a:rPr>
              <a:t>消费升级与产业升级催生出了发展趋势总体向好的休闲零食行业，休闲零食行业有望成为中国新的食品行业增长突破点</a:t>
            </a:r>
            <a:r>
              <a:rPr lang="zh-CN" altLang="en-US" sz="2800"/>
              <a:t>。</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ox(in)">
                                      <p:cBhvr>
                                        <p:cTn id="18" dur="20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diamond(in)">
                                      <p:cBhvr>
                                        <p:cTn id="2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54653" y="5535911"/>
            <a:ext cx="389943" cy="229870"/>
          </a:xfrm>
          <a:prstGeom prst="rect">
            <a:avLst/>
          </a:prstGeom>
          <a:noFill/>
        </p:spPr>
        <p:txBody>
          <a:bodyPr wrap="square" rtlCol="0">
            <a:spAutoFit/>
          </a:bodyPr>
          <a:lstStyle/>
          <a:p>
            <a:fld id="{F3C5028F-8D3B-45CC-A1ED-22F09E87F5E5}" type="slidenum">
              <a:rPr lang="id-ID" sz="900">
                <a:solidFill>
                  <a:schemeClr val="bg1"/>
                </a:solidFill>
              </a:rPr>
              <a:t>13</a:t>
            </a:fld>
            <a:endParaRPr lang="id-ID" sz="900" dirty="0">
              <a:solidFill>
                <a:schemeClr val="bg1"/>
              </a:solidFill>
            </a:endParaRPr>
          </a:p>
        </p:txBody>
      </p:sp>
      <p:grpSp>
        <p:nvGrpSpPr>
          <p:cNvPr id="15" name="Group 14"/>
          <p:cNvGrpSpPr/>
          <p:nvPr/>
        </p:nvGrpSpPr>
        <p:grpSpPr>
          <a:xfrm>
            <a:off x="1015499" y="1617585"/>
            <a:ext cx="2513358" cy="3234492"/>
            <a:chOff x="2032359" y="2542685"/>
            <a:chExt cx="1983546" cy="2869808"/>
          </a:xfrm>
        </p:grpSpPr>
        <p:grpSp>
          <p:nvGrpSpPr>
            <p:cNvPr id="16" name="Group 15"/>
            <p:cNvGrpSpPr/>
            <p:nvPr/>
          </p:nvGrpSpPr>
          <p:grpSpPr>
            <a:xfrm>
              <a:off x="2032360" y="2542685"/>
              <a:ext cx="1983545" cy="2869808"/>
              <a:chOff x="7765366" y="2504049"/>
              <a:chExt cx="1983545" cy="2869808"/>
            </a:xfrm>
          </p:grpSpPr>
          <p:sp>
            <p:nvSpPr>
              <p:cNvPr id="18" name="Flowchart: Process 17"/>
              <p:cNvSpPr/>
              <p:nvPr/>
            </p:nvSpPr>
            <p:spPr>
              <a:xfrm>
                <a:off x="7765366" y="3052686"/>
                <a:ext cx="1983545" cy="2321171"/>
              </a:xfrm>
              <a:prstGeom prst="flowChartProcess">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19" name="TextBox 18"/>
              <p:cNvSpPr txBox="1"/>
              <p:nvPr/>
            </p:nvSpPr>
            <p:spPr>
              <a:xfrm>
                <a:off x="7896313" y="3120579"/>
                <a:ext cx="1634174"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线上</a:t>
                </a:r>
              </a:p>
            </p:txBody>
          </p:sp>
          <p:sp>
            <p:nvSpPr>
              <p:cNvPr id="20" name="TextBox 19"/>
              <p:cNvSpPr txBox="1"/>
              <p:nvPr/>
            </p:nvSpPr>
            <p:spPr>
              <a:xfrm>
                <a:off x="7897167" y="3513107"/>
                <a:ext cx="1630218" cy="670452"/>
              </a:xfrm>
              <a:prstGeom prst="rect">
                <a:avLst/>
              </a:prstGeom>
              <a:noFill/>
              <a:ln>
                <a:solidFill>
                  <a:schemeClr val="tx1"/>
                </a:solidFill>
              </a:ln>
            </p:spPr>
            <p:txBody>
              <a:bodyPr wrap="square" rtlCol="0">
                <a:spAutoFit/>
              </a:bodyPr>
              <a:lstStyle/>
              <a:p>
                <a:pPr indent="0" algn="ctr">
                  <a:lnSpc>
                    <a:spcPct val="90000"/>
                  </a:lnSpc>
                  <a:buNone/>
                </a:pPr>
                <a:r>
                  <a:rPr lang="zh-CN" altLang="en-US" sz="24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坚果为核心，兼有干果花茶</a:t>
                </a:r>
              </a:p>
            </p:txBody>
          </p:sp>
          <p:sp>
            <p:nvSpPr>
              <p:cNvPr id="21" name="TextBox 20"/>
              <p:cNvSpPr txBox="1"/>
              <p:nvPr/>
            </p:nvSpPr>
            <p:spPr>
              <a:xfrm>
                <a:off x="7897167" y="4183558"/>
                <a:ext cx="1629717" cy="627069"/>
              </a:xfrm>
              <a:prstGeom prst="rect">
                <a:avLst/>
              </a:prstGeom>
              <a:noFill/>
              <a:ln>
                <a:solidFill>
                  <a:schemeClr val="tx1"/>
                </a:solidFill>
              </a:ln>
            </p:spPr>
            <p:txBody>
              <a:bodyPr wrap="square" rtlCol="0">
                <a:spAutoFit/>
              </a:bodyPr>
              <a:lstStyle/>
              <a:p>
                <a:pPr indent="0" algn="ctr">
                  <a:buNone/>
                </a:pPr>
                <a:r>
                  <a:rPr lang="zh-CN" altLang="en-US" sz="20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大学生，白领为主的年轻人</a:t>
                </a:r>
              </a:p>
            </p:txBody>
          </p:sp>
          <p:sp>
            <p:nvSpPr>
              <p:cNvPr id="22" name="TextBox 21"/>
              <p:cNvSpPr txBox="1"/>
              <p:nvPr/>
            </p:nvSpPr>
            <p:spPr>
              <a:xfrm>
                <a:off x="7827508" y="4914858"/>
                <a:ext cx="1858739" cy="353818"/>
              </a:xfrm>
              <a:prstGeom prst="rect">
                <a:avLst/>
              </a:prstGeom>
              <a:noFill/>
              <a:ln>
                <a:solidFill>
                  <a:schemeClr val="tx1"/>
                </a:solidFill>
              </a:ln>
            </p:spPr>
            <p:txBody>
              <a:bodyPr wrap="square" rtlCol="0">
                <a:spAutoFit/>
              </a:bodyPr>
              <a:lstStyle/>
              <a:p>
                <a:pPr algn="ctr"/>
                <a:r>
                  <a:rPr lang="zh-CN" altLang="en-US" sz="20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让天下主人爽起来</a:t>
                </a:r>
              </a:p>
            </p:txBody>
          </p:sp>
          <p:sp>
            <p:nvSpPr>
              <p:cNvPr id="24" name="Flowchart: Process 23"/>
              <p:cNvSpPr/>
              <p:nvPr/>
            </p:nvSpPr>
            <p:spPr>
              <a:xfrm>
                <a:off x="7765366" y="2504049"/>
                <a:ext cx="1983545" cy="548638"/>
              </a:xfrm>
              <a:prstGeom prst="flowChartProcess">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grpSp>
        <p:sp>
          <p:nvSpPr>
            <p:cNvPr id="17" name="Flowchart: Process 16"/>
            <p:cNvSpPr/>
            <p:nvPr/>
          </p:nvSpPr>
          <p:spPr>
            <a:xfrm>
              <a:off x="2032359" y="3041163"/>
              <a:ext cx="1983545" cy="47614"/>
            </a:xfrm>
            <a:prstGeom prst="flowChartProcess">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grpSp>
      <p:grpSp>
        <p:nvGrpSpPr>
          <p:cNvPr id="26" name="Group 25"/>
          <p:cNvGrpSpPr/>
          <p:nvPr/>
        </p:nvGrpSpPr>
        <p:grpSpPr>
          <a:xfrm>
            <a:off x="3677739" y="1627953"/>
            <a:ext cx="2454274" cy="3234492"/>
            <a:chOff x="4918636" y="2533037"/>
            <a:chExt cx="2122092" cy="3060000"/>
          </a:xfrm>
        </p:grpSpPr>
        <p:grpSp>
          <p:nvGrpSpPr>
            <p:cNvPr id="27" name="Group 26"/>
            <p:cNvGrpSpPr>
              <a:grpSpLocks noChangeAspect="1"/>
            </p:cNvGrpSpPr>
            <p:nvPr/>
          </p:nvGrpSpPr>
          <p:grpSpPr>
            <a:xfrm>
              <a:off x="4918636" y="2533037"/>
              <a:ext cx="2122092" cy="3060000"/>
              <a:chOff x="7764851" y="2504049"/>
              <a:chExt cx="1990195" cy="2869808"/>
            </a:xfrm>
          </p:grpSpPr>
          <p:sp>
            <p:nvSpPr>
              <p:cNvPr id="29" name="Flowchart: Process 28"/>
              <p:cNvSpPr/>
              <p:nvPr/>
            </p:nvSpPr>
            <p:spPr>
              <a:xfrm>
                <a:off x="7765366" y="3052686"/>
                <a:ext cx="1983545" cy="2321171"/>
              </a:xfrm>
              <a:prstGeom prst="flowChartProcess">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sp>
            <p:nvSpPr>
              <p:cNvPr id="30" name="TextBox 29"/>
              <p:cNvSpPr txBox="1"/>
              <p:nvPr/>
            </p:nvSpPr>
            <p:spPr>
              <a:xfrm>
                <a:off x="7946441" y="3111833"/>
                <a:ext cx="1634174"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线下转移线上</a:t>
                </a:r>
              </a:p>
            </p:txBody>
          </p:sp>
          <p:sp>
            <p:nvSpPr>
              <p:cNvPr id="31" name="TextBox 30"/>
              <p:cNvSpPr txBox="1"/>
              <p:nvPr/>
            </p:nvSpPr>
            <p:spPr>
              <a:xfrm>
                <a:off x="7771545" y="3659029"/>
                <a:ext cx="1983501"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零食系列全覆盖</a:t>
                </a:r>
              </a:p>
            </p:txBody>
          </p:sp>
          <p:sp>
            <p:nvSpPr>
              <p:cNvPr id="32" name="TextBox 31"/>
              <p:cNvSpPr txBox="1"/>
              <p:nvPr/>
            </p:nvSpPr>
            <p:spPr>
              <a:xfrm>
                <a:off x="7945926" y="4174165"/>
                <a:ext cx="1634174" cy="627069"/>
              </a:xfrm>
              <a:prstGeom prst="rect">
                <a:avLst/>
              </a:prstGeom>
              <a:noFill/>
              <a:ln>
                <a:solidFill>
                  <a:schemeClr val="tx1"/>
                </a:solidFill>
              </a:ln>
            </p:spPr>
            <p:txBody>
              <a:bodyPr wrap="square" rtlCol="0">
                <a:spAutoFit/>
              </a:bodyPr>
              <a:lstStyle/>
              <a:p>
                <a:pPr algn="ctr"/>
                <a:r>
                  <a:rPr lang="zh-CN" altLang="en-US" sz="20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大学生为主的年轻人</a:t>
                </a:r>
              </a:p>
            </p:txBody>
          </p:sp>
          <p:sp>
            <p:nvSpPr>
              <p:cNvPr id="33" name="TextBox 32"/>
              <p:cNvSpPr txBox="1"/>
              <p:nvPr/>
            </p:nvSpPr>
            <p:spPr>
              <a:xfrm>
                <a:off x="7764851" y="4905280"/>
                <a:ext cx="1983501" cy="408468"/>
              </a:xfrm>
              <a:prstGeom prst="rect">
                <a:avLst/>
              </a:prstGeom>
              <a:noFill/>
              <a:ln>
                <a:solidFill>
                  <a:schemeClr val="tx1"/>
                </a:solidFill>
              </a:ln>
            </p:spPr>
            <p:txBody>
              <a:bodyPr wrap="square" rtlCol="0">
                <a:spAutoFit/>
              </a:bodyPr>
              <a:lstStyle/>
              <a:p>
                <a:pPr indent="0" algn="ctr">
                  <a:buNone/>
                </a:pPr>
                <a:r>
                  <a:rPr lang="zh-CN" altLang="en-US" sz="24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趣味零食探索家</a:t>
                </a:r>
              </a:p>
            </p:txBody>
          </p:sp>
          <p:sp>
            <p:nvSpPr>
              <p:cNvPr id="35" name="Flowchart: Process 34"/>
              <p:cNvSpPr/>
              <p:nvPr/>
            </p:nvSpPr>
            <p:spPr>
              <a:xfrm>
                <a:off x="7765366" y="2504049"/>
                <a:ext cx="1983545" cy="548638"/>
              </a:xfrm>
              <a:prstGeom prst="flowChartProcess">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grpSp>
        <p:sp>
          <p:nvSpPr>
            <p:cNvPr id="28" name="Flowchart: Process 27"/>
            <p:cNvSpPr/>
            <p:nvPr/>
          </p:nvSpPr>
          <p:spPr>
            <a:xfrm>
              <a:off x="4919183" y="3041162"/>
              <a:ext cx="2115001" cy="85943"/>
            </a:xfrm>
            <a:prstGeom prst="flowChartProcess">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grpSp>
      <p:grpSp>
        <p:nvGrpSpPr>
          <p:cNvPr id="37" name="Group 36"/>
          <p:cNvGrpSpPr/>
          <p:nvPr/>
        </p:nvGrpSpPr>
        <p:grpSpPr>
          <a:xfrm>
            <a:off x="6269041" y="1618679"/>
            <a:ext cx="2352675" cy="3234492"/>
            <a:chOff x="7933052" y="2514549"/>
            <a:chExt cx="2336239" cy="3330000"/>
          </a:xfrm>
        </p:grpSpPr>
        <p:grpSp>
          <p:nvGrpSpPr>
            <p:cNvPr id="38" name="Group 37"/>
            <p:cNvGrpSpPr>
              <a:grpSpLocks noChangeAspect="1"/>
            </p:cNvGrpSpPr>
            <p:nvPr/>
          </p:nvGrpSpPr>
          <p:grpSpPr>
            <a:xfrm>
              <a:off x="7933052" y="2514549"/>
              <a:ext cx="2336239" cy="3330000"/>
              <a:chOff x="7761562" y="2504049"/>
              <a:chExt cx="2013381" cy="2869808"/>
            </a:xfrm>
          </p:grpSpPr>
          <p:sp>
            <p:nvSpPr>
              <p:cNvPr id="40" name="Flowchart: Process 39"/>
              <p:cNvSpPr/>
              <p:nvPr/>
            </p:nvSpPr>
            <p:spPr>
              <a:xfrm>
                <a:off x="7765366" y="3052686"/>
                <a:ext cx="1983545" cy="2321171"/>
              </a:xfrm>
              <a:prstGeom prst="flowChartProcess">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800"/>
              </a:p>
            </p:txBody>
          </p:sp>
          <p:sp>
            <p:nvSpPr>
              <p:cNvPr id="41" name="TextBox 40"/>
              <p:cNvSpPr txBox="1"/>
              <p:nvPr/>
            </p:nvSpPr>
            <p:spPr>
              <a:xfrm>
                <a:off x="7831120" y="3119850"/>
                <a:ext cx="1943823"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线上线下兼有</a:t>
                </a:r>
              </a:p>
            </p:txBody>
          </p:sp>
          <p:sp>
            <p:nvSpPr>
              <p:cNvPr id="42" name="TextBox 41"/>
              <p:cNvSpPr txBox="1"/>
              <p:nvPr/>
            </p:nvSpPr>
            <p:spPr>
              <a:xfrm>
                <a:off x="7761562" y="3667480"/>
                <a:ext cx="2012837" cy="408468"/>
              </a:xfrm>
              <a:prstGeom prst="rect">
                <a:avLst/>
              </a:prstGeom>
              <a:noFill/>
              <a:ln>
                <a:solidFill>
                  <a:schemeClr val="tx1"/>
                </a:solidFill>
              </a:ln>
            </p:spPr>
            <p:txBody>
              <a:bodyPr wrap="square" rtlCol="0">
                <a:spAutoFit/>
              </a:bodyPr>
              <a:lstStyle/>
              <a:p>
                <a:pPr indent="0" algn="ctr">
                  <a:buNone/>
                </a:pPr>
                <a:r>
                  <a:rPr lang="zh-CN" altLang="en-US" sz="24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零食系列全覆盖</a:t>
                </a:r>
              </a:p>
            </p:txBody>
          </p:sp>
          <p:sp>
            <p:nvSpPr>
              <p:cNvPr id="43" name="TextBox 42"/>
              <p:cNvSpPr txBox="1"/>
              <p:nvPr/>
            </p:nvSpPr>
            <p:spPr>
              <a:xfrm>
                <a:off x="7956775" y="4183348"/>
                <a:ext cx="1634174" cy="342550"/>
              </a:xfrm>
              <a:prstGeom prst="rect">
                <a:avLst/>
              </a:prstGeom>
              <a:noFill/>
              <a:ln>
                <a:solidFill>
                  <a:schemeClr val="tx1"/>
                </a:solidFill>
              </a:ln>
            </p:spPr>
            <p:txBody>
              <a:bodyPr wrap="square" rtlCol="0">
                <a:spAutoFit/>
              </a:bodyPr>
              <a:lstStyle/>
              <a:p>
                <a:pPr indent="0" algn="ctr">
                  <a:lnSpc>
                    <a:spcPct val="80000"/>
                  </a:lnSpc>
                  <a:buNone/>
                </a:pPr>
                <a:r>
                  <a:rPr lang="zh-CN" altLang="en-US" sz="24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rPr>
                  <a:t>学生和白领</a:t>
                </a:r>
              </a:p>
            </p:txBody>
          </p:sp>
          <p:sp>
            <p:nvSpPr>
              <p:cNvPr id="44" name="TextBox 43"/>
              <p:cNvSpPr txBox="1"/>
              <p:nvPr/>
            </p:nvSpPr>
            <p:spPr>
              <a:xfrm>
                <a:off x="7858291" y="4640479"/>
                <a:ext cx="1829704" cy="627069"/>
              </a:xfrm>
              <a:prstGeom prst="rect">
                <a:avLst/>
              </a:prstGeom>
              <a:noFill/>
              <a:ln>
                <a:solidFill>
                  <a:schemeClr val="tx1"/>
                </a:solidFill>
              </a:ln>
            </p:spPr>
            <p:txBody>
              <a:bodyPr wrap="square" rtlCol="0">
                <a:spAutoFit/>
              </a:bodyPr>
              <a:lstStyle/>
              <a:p>
                <a:pPr indent="0" algn="ctr">
                  <a:buNone/>
                </a:pPr>
                <a:r>
                  <a:rPr lang="zh-CN" altLang="en-US" sz="2000" dirty="0">
                    <a:latin typeface="微软雅黑" panose="020B0503020204020204" pitchFamily="34" charset="-122"/>
                    <a:ea typeface="微软雅黑" panose="020B0503020204020204" pitchFamily="34" charset="-122"/>
                    <a:cs typeface="宋体" panose="02010600030101010101" pitchFamily="2" charset="-122"/>
                    <a:sym typeface="+mn-ea"/>
                  </a:rPr>
                  <a:t>提供高品质食品，用美味感动世界</a:t>
                </a:r>
                <a:endParaRPr lang="zh-CN" altLang="en-US" sz="2000" dirty="0">
                  <a:solidFill>
                    <a:schemeClr val="tx1"/>
                  </a:solidFill>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46" name="Flowchart: Process 45"/>
              <p:cNvSpPr/>
              <p:nvPr/>
            </p:nvSpPr>
            <p:spPr>
              <a:xfrm>
                <a:off x="7765366" y="2504049"/>
                <a:ext cx="1983545" cy="548638"/>
              </a:xfrm>
              <a:prstGeom prst="flowChartProcess">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800"/>
              </a:p>
            </p:txBody>
          </p:sp>
        </p:grpSp>
        <p:sp>
          <p:nvSpPr>
            <p:cNvPr id="39" name="Flowchart: Process 38"/>
            <p:cNvSpPr/>
            <p:nvPr/>
          </p:nvSpPr>
          <p:spPr>
            <a:xfrm>
              <a:off x="7933407" y="3069298"/>
              <a:ext cx="2301619" cy="79200"/>
            </a:xfrm>
            <a:prstGeom prst="flowChartProcess">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800"/>
            </a:p>
          </p:txBody>
        </p:sp>
      </p:grpSp>
      <p:sp>
        <p:nvSpPr>
          <p:cNvPr id="59" name="文本框 58"/>
          <p:cNvSpPr txBox="1"/>
          <p:nvPr/>
        </p:nvSpPr>
        <p:spPr>
          <a:xfrm>
            <a:off x="92710" y="192405"/>
            <a:ext cx="8662670" cy="744220"/>
          </a:xfrm>
          <a:prstGeom prst="rect">
            <a:avLst/>
          </a:prstGeom>
          <a:noFill/>
        </p:spPr>
        <p:txBody>
          <a:bodyPr wrap="square" lIns="68571" tIns="34286" rIns="68571" bIns="34286" rtlCol="0">
            <a:spAutoFit/>
          </a:bodyPr>
          <a:lstStyle/>
          <a:p>
            <a:pPr defTabSz="963930"/>
            <a:r>
              <a:rPr lang="zh-CN" altLang="zh-CN" sz="4400" b="1" dirty="0">
                <a:ea typeface="微软雅黑" panose="020B0503020204020204" pitchFamily="34" charset="-122"/>
                <a:cs typeface="+mn-ea"/>
                <a:sym typeface="+mn-lt"/>
              </a:rPr>
              <a:t>品牌定位</a:t>
            </a:r>
            <a:r>
              <a:rPr lang="en-US" altLang="zh-CN" sz="2845" b="1" dirty="0">
                <a:ea typeface="微软雅黑" panose="020B0503020204020204" pitchFamily="34" charset="-122"/>
                <a:cs typeface="+mn-ea"/>
                <a:sym typeface="+mn-lt"/>
              </a:rPr>
              <a:t>——</a:t>
            </a:r>
            <a:r>
              <a:rPr lang="zh-CN" altLang="en-US" sz="3200" b="1" dirty="0">
                <a:solidFill>
                  <a:schemeClr val="accent1">
                    <a:lumMod val="75000"/>
                  </a:schemeClr>
                </a:solidFill>
                <a:ea typeface="微软雅黑" panose="020B0503020204020204" pitchFamily="34" charset="-122"/>
                <a:cs typeface="+mn-ea"/>
                <a:sym typeface="+mn-lt"/>
              </a:rPr>
              <a:t>多品类的互联网森林食品品牌</a:t>
            </a:r>
            <a:endParaRPr lang="zh-CN" altLang="zh-CN" sz="3200" b="1" dirty="0">
              <a:solidFill>
                <a:schemeClr val="accent1">
                  <a:lumMod val="75000"/>
                </a:schemeClr>
              </a:solidFill>
              <a:ea typeface="微软雅黑" panose="020B0503020204020204" pitchFamily="34" charset="-122"/>
              <a:cs typeface="+mn-ea"/>
              <a:sym typeface="+mn-lt"/>
            </a:endParaRPr>
          </a:p>
        </p:txBody>
      </p:sp>
      <p:grpSp>
        <p:nvGrpSpPr>
          <p:cNvPr id="2" name="Group 25"/>
          <p:cNvGrpSpPr/>
          <p:nvPr/>
        </p:nvGrpSpPr>
        <p:grpSpPr>
          <a:xfrm>
            <a:off x="93020" y="1617401"/>
            <a:ext cx="846456" cy="3268981"/>
            <a:chOff x="4919183" y="2533037"/>
            <a:chExt cx="2141893" cy="3092628"/>
          </a:xfrm>
        </p:grpSpPr>
        <p:grpSp>
          <p:nvGrpSpPr>
            <p:cNvPr id="3" name="Group 26"/>
            <p:cNvGrpSpPr>
              <a:grpSpLocks noChangeAspect="1"/>
            </p:cNvGrpSpPr>
            <p:nvPr/>
          </p:nvGrpSpPr>
          <p:grpSpPr>
            <a:xfrm>
              <a:off x="4919185" y="2533037"/>
              <a:ext cx="2141891" cy="3092628"/>
              <a:chOff x="7765366" y="2504049"/>
              <a:chExt cx="2008764" cy="2900408"/>
            </a:xfrm>
          </p:grpSpPr>
          <p:sp>
            <p:nvSpPr>
              <p:cNvPr id="5" name="Flowchart: Process 28"/>
              <p:cNvSpPr/>
              <p:nvPr/>
            </p:nvSpPr>
            <p:spPr>
              <a:xfrm>
                <a:off x="7765366" y="3052686"/>
                <a:ext cx="1983545" cy="2321171"/>
              </a:xfrm>
              <a:prstGeom prst="flowChartProcess">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sp>
            <p:nvSpPr>
              <p:cNvPr id="49" name="TextBox 29"/>
              <p:cNvSpPr txBox="1"/>
              <p:nvPr/>
            </p:nvSpPr>
            <p:spPr>
              <a:xfrm>
                <a:off x="7765366" y="3523248"/>
                <a:ext cx="1986160"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产品</a:t>
                </a:r>
              </a:p>
            </p:txBody>
          </p:sp>
          <p:sp>
            <p:nvSpPr>
              <p:cNvPr id="50" name="TextBox 30"/>
              <p:cNvSpPr txBox="1"/>
              <p:nvPr/>
            </p:nvSpPr>
            <p:spPr>
              <a:xfrm>
                <a:off x="7765366" y="3112526"/>
                <a:ext cx="2008764" cy="408468"/>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门店</a:t>
                </a:r>
              </a:p>
            </p:txBody>
          </p:sp>
          <p:sp>
            <p:nvSpPr>
              <p:cNvPr id="61" name="TextBox 31"/>
              <p:cNvSpPr txBox="1"/>
              <p:nvPr/>
            </p:nvSpPr>
            <p:spPr>
              <a:xfrm>
                <a:off x="7765366" y="4668087"/>
                <a:ext cx="1983146" cy="736370"/>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公司使命</a:t>
                </a:r>
              </a:p>
            </p:txBody>
          </p:sp>
          <p:sp>
            <p:nvSpPr>
              <p:cNvPr id="62" name="TextBox 32"/>
              <p:cNvSpPr txBox="1"/>
              <p:nvPr/>
            </p:nvSpPr>
            <p:spPr>
              <a:xfrm>
                <a:off x="7771394" y="3931717"/>
                <a:ext cx="1978625" cy="736370"/>
              </a:xfrm>
              <a:prstGeom prst="rect">
                <a:avLst/>
              </a:prstGeom>
              <a:noFill/>
              <a:ln>
                <a:solidFill>
                  <a:schemeClr val="tx1"/>
                </a:solidFill>
              </a:ln>
            </p:spPr>
            <p:txBody>
              <a:bodyPr wrap="square" rtlCol="0">
                <a:spAutoFit/>
              </a:bodyPr>
              <a:lstStyle/>
              <a:p>
                <a:pPr algn="ctr"/>
                <a:r>
                  <a:rPr lang="zh-CN" altLang="en-US" sz="2400" dirty="0">
                    <a:solidFill>
                      <a:schemeClr val="tx1"/>
                    </a:solidFill>
                    <a:latin typeface="微软雅黑" panose="020B0503020204020204" pitchFamily="34" charset="-122"/>
                    <a:ea typeface="微软雅黑" panose="020B0503020204020204" pitchFamily="34" charset="-122"/>
                  </a:rPr>
                  <a:t>目标客户</a:t>
                </a:r>
              </a:p>
            </p:txBody>
          </p:sp>
          <p:sp>
            <p:nvSpPr>
              <p:cNvPr id="64" name="Flowchart: Process 34"/>
              <p:cNvSpPr/>
              <p:nvPr/>
            </p:nvSpPr>
            <p:spPr>
              <a:xfrm>
                <a:off x="7765366" y="2504049"/>
                <a:ext cx="1983545" cy="548638"/>
              </a:xfrm>
              <a:prstGeom prst="flowChartProcess">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grpSp>
        <p:sp>
          <p:nvSpPr>
            <p:cNvPr id="66" name="Flowchart: Process 27"/>
            <p:cNvSpPr/>
            <p:nvPr/>
          </p:nvSpPr>
          <p:spPr>
            <a:xfrm>
              <a:off x="4919183" y="3041162"/>
              <a:ext cx="2115001" cy="85943"/>
            </a:xfrm>
            <a:prstGeom prst="flowChartProcess">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grpSp>
      <p:sp>
        <p:nvSpPr>
          <p:cNvPr id="67" name="文本框 66"/>
          <p:cNvSpPr txBox="1"/>
          <p:nvPr/>
        </p:nvSpPr>
        <p:spPr>
          <a:xfrm>
            <a:off x="857250" y="4946015"/>
            <a:ext cx="7233920" cy="1714500"/>
          </a:xfrm>
          <a:prstGeom prst="rect">
            <a:avLst/>
          </a:prstGeom>
          <a:solidFill>
            <a:schemeClr val="bg1"/>
          </a:solidFill>
          <a:ln>
            <a:solidFill>
              <a:schemeClr val="bg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nSpc>
                <a:spcPct val="110000"/>
              </a:lnSpc>
            </a:pPr>
            <a:r>
              <a:rPr lang="zh-CN" altLang="en-US" sz="2400" dirty="0">
                <a:solidFill>
                  <a:schemeClr val="tx1"/>
                </a:solidFill>
                <a:latin typeface="微软雅黑" panose="020B0503020204020204" pitchFamily="34" charset="-122"/>
                <a:ea typeface="微软雅黑" panose="020B0503020204020204" pitchFamily="34" charset="-122"/>
              </a:rPr>
              <a:t>在产品和客户的定位上，三只松鼠和其主要竞争者是有重复的，差异性体现于它在</a:t>
            </a:r>
            <a:r>
              <a:rPr lang="zh-CN" altLang="en-US" sz="2400" b="1" dirty="0">
                <a:solidFill>
                  <a:schemeClr val="accent1"/>
                </a:solidFill>
                <a:latin typeface="微软雅黑" panose="020B0503020204020204" pitchFamily="34" charset="-122"/>
                <a:ea typeface="微软雅黑" panose="020B0503020204020204" pitchFamily="34" charset="-122"/>
              </a:rPr>
              <a:t>产品质量过硬</a:t>
            </a:r>
            <a:r>
              <a:rPr lang="zh-CN" altLang="en-US" sz="2400" dirty="0">
                <a:solidFill>
                  <a:schemeClr val="tx1"/>
                </a:solidFill>
                <a:latin typeface="微软雅黑" panose="020B0503020204020204" pitchFamily="34" charset="-122"/>
                <a:ea typeface="微软雅黑" panose="020B0503020204020204" pitchFamily="34" charset="-122"/>
              </a:rPr>
              <a:t>的基础上尤其</a:t>
            </a:r>
            <a:r>
              <a:rPr lang="zh-CN" altLang="en-US" sz="2400" b="1" dirty="0">
                <a:solidFill>
                  <a:schemeClr val="accent1"/>
                </a:solidFill>
                <a:latin typeface="微软雅黑" panose="020B0503020204020204" pitchFamily="34" charset="-122"/>
                <a:ea typeface="微软雅黑" panose="020B0503020204020204" pitchFamily="34" charset="-122"/>
              </a:rPr>
              <a:t>注重服务和客户体验</a:t>
            </a:r>
            <a:r>
              <a:rPr lang="zh-CN" altLang="en-US" sz="2400" dirty="0">
                <a:solidFill>
                  <a:schemeClr val="tx1"/>
                </a:solidFill>
                <a:latin typeface="微软雅黑" panose="020B0503020204020204" pitchFamily="34" charset="-122"/>
                <a:ea typeface="微软雅黑" panose="020B0503020204020204" pitchFamily="34" charset="-122"/>
              </a:rPr>
              <a:t>，提倡的是一种“</a:t>
            </a:r>
            <a:r>
              <a:rPr lang="zh-CN" altLang="en-US" sz="2400" b="1" dirty="0">
                <a:solidFill>
                  <a:schemeClr val="accent1">
                    <a:lumMod val="75000"/>
                  </a:schemeClr>
                </a:solidFill>
                <a:latin typeface="微软雅黑" panose="020B0503020204020204" pitchFamily="34" charset="-122"/>
                <a:ea typeface="微软雅黑" panose="020B0503020204020204" pitchFamily="34" charset="-122"/>
              </a:rPr>
              <a:t>慢食快活</a:t>
            </a:r>
            <a:r>
              <a:rPr lang="zh-CN" altLang="en-US" sz="2400" dirty="0">
                <a:solidFill>
                  <a:schemeClr val="tx1"/>
                </a:solidFill>
                <a:latin typeface="微软雅黑" panose="020B0503020204020204" pitchFamily="34" charset="-122"/>
                <a:ea typeface="微软雅黑" panose="020B0503020204020204" pitchFamily="34" charset="-122"/>
              </a:rPr>
              <a:t>”的生活方式。</a:t>
            </a:r>
          </a:p>
        </p:txBody>
      </p:sp>
      <p:grpSp>
        <p:nvGrpSpPr>
          <p:cNvPr id="6" name="Group 5"/>
          <p:cNvGrpSpPr/>
          <p:nvPr/>
        </p:nvGrpSpPr>
        <p:grpSpPr>
          <a:xfrm>
            <a:off x="1246615" y="1676738"/>
            <a:ext cx="1941830" cy="594995"/>
            <a:chOff x="7606063" y="5226144"/>
            <a:chExt cx="2375140" cy="614774"/>
          </a:xfrm>
        </p:grpSpPr>
        <p:sp>
          <p:nvSpPr>
            <p:cNvPr id="7" name="Flowchart: Terminator 6"/>
            <p:cNvSpPr/>
            <p:nvPr/>
          </p:nvSpPr>
          <p:spPr>
            <a:xfrm>
              <a:off x="8117060" y="5226144"/>
              <a:ext cx="1463040" cy="464234"/>
            </a:xfrm>
            <a:prstGeom prst="flowChartTerminator">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8" name="TextBox 7"/>
            <p:cNvSpPr txBox="1"/>
            <p:nvPr/>
          </p:nvSpPr>
          <p:spPr>
            <a:xfrm>
              <a:off x="7606063" y="5301596"/>
              <a:ext cx="2375140" cy="539322"/>
            </a:xfrm>
            <a:prstGeom prst="rect">
              <a:avLst/>
            </a:prstGeom>
            <a:noFill/>
          </p:spPr>
          <p:txBody>
            <a:bodyPr wrap="square" rtlCol="0">
              <a:spAutoFit/>
            </a:bodyPr>
            <a:lstStyle/>
            <a:p>
              <a:pPr algn="ctr"/>
              <a:r>
                <a:rPr lang="zh-CN" altLang="en-US" sz="2800" b="1" dirty="0">
                  <a:solidFill>
                    <a:schemeClr val="tx1"/>
                  </a:solidFill>
                </a:rPr>
                <a:t>三只松鼠</a:t>
              </a:r>
            </a:p>
          </p:txBody>
        </p:sp>
      </p:grpSp>
      <p:grpSp>
        <p:nvGrpSpPr>
          <p:cNvPr id="9" name="Group 8"/>
          <p:cNvGrpSpPr>
            <a:grpSpLocks noChangeAspect="1"/>
          </p:cNvGrpSpPr>
          <p:nvPr/>
        </p:nvGrpSpPr>
        <p:grpSpPr>
          <a:xfrm>
            <a:off x="4077473" y="1676670"/>
            <a:ext cx="1663065" cy="556895"/>
            <a:chOff x="7939770" y="5226144"/>
            <a:chExt cx="1835263" cy="614964"/>
          </a:xfrm>
        </p:grpSpPr>
        <p:sp>
          <p:nvSpPr>
            <p:cNvPr id="10" name="Flowchart: Terminator 9"/>
            <p:cNvSpPr/>
            <p:nvPr/>
          </p:nvSpPr>
          <p:spPr>
            <a:xfrm>
              <a:off x="8117060" y="5226144"/>
              <a:ext cx="1463040" cy="464234"/>
            </a:xfrm>
            <a:prstGeom prst="flowChartTerminator">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500"/>
            </a:p>
          </p:txBody>
        </p:sp>
        <p:sp>
          <p:nvSpPr>
            <p:cNvPr id="11" name="TextBox 10"/>
            <p:cNvSpPr txBox="1"/>
            <p:nvPr/>
          </p:nvSpPr>
          <p:spPr>
            <a:xfrm>
              <a:off x="7939770" y="5264711"/>
              <a:ext cx="1835263" cy="576397"/>
            </a:xfrm>
            <a:prstGeom prst="rect">
              <a:avLst/>
            </a:prstGeom>
            <a:noFill/>
          </p:spPr>
          <p:txBody>
            <a:bodyPr wrap="square" rtlCol="0">
              <a:spAutoFit/>
            </a:bodyPr>
            <a:lstStyle/>
            <a:p>
              <a:pPr algn="ctr"/>
              <a:r>
                <a:rPr lang="zh-CN" altLang="en-US" sz="2800" b="1" dirty="0">
                  <a:solidFill>
                    <a:schemeClr val="tx1"/>
                  </a:solidFill>
                </a:rPr>
                <a:t>百草味</a:t>
              </a:r>
            </a:p>
          </p:txBody>
        </p:sp>
      </p:grpSp>
      <p:grpSp>
        <p:nvGrpSpPr>
          <p:cNvPr id="12" name="Group 11"/>
          <p:cNvGrpSpPr>
            <a:grpSpLocks noChangeAspect="1"/>
          </p:cNvGrpSpPr>
          <p:nvPr/>
        </p:nvGrpSpPr>
        <p:grpSpPr>
          <a:xfrm>
            <a:off x="6350635" y="1651000"/>
            <a:ext cx="2056130" cy="550422"/>
            <a:chOff x="8117060" y="5226144"/>
            <a:chExt cx="1512347" cy="632428"/>
          </a:xfrm>
        </p:grpSpPr>
        <p:sp>
          <p:nvSpPr>
            <p:cNvPr id="13" name="Flowchart: Terminator 12"/>
            <p:cNvSpPr/>
            <p:nvPr/>
          </p:nvSpPr>
          <p:spPr>
            <a:xfrm>
              <a:off x="8117060" y="5226144"/>
              <a:ext cx="1463040" cy="464234"/>
            </a:xfrm>
            <a:prstGeom prst="flowChartTerminator">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800"/>
            </a:p>
          </p:txBody>
        </p:sp>
        <p:sp>
          <p:nvSpPr>
            <p:cNvPr id="14" name="TextBox 13"/>
            <p:cNvSpPr txBox="1"/>
            <p:nvPr/>
          </p:nvSpPr>
          <p:spPr>
            <a:xfrm>
              <a:off x="8140468" y="5258835"/>
              <a:ext cx="1488939" cy="599737"/>
            </a:xfrm>
            <a:prstGeom prst="rect">
              <a:avLst/>
            </a:prstGeom>
            <a:noFill/>
          </p:spPr>
          <p:txBody>
            <a:bodyPr wrap="square" rtlCol="0">
              <a:spAutoFit/>
            </a:bodyPr>
            <a:lstStyle/>
            <a:p>
              <a:pPr algn="ctr"/>
              <a:r>
                <a:rPr lang="zh-CN" altLang="en-US" sz="2800" b="1" dirty="0">
                  <a:solidFill>
                    <a:schemeClr val="tx1"/>
                  </a:solidFill>
                </a:rPr>
                <a:t>良品铺子</a:t>
              </a:r>
            </a:p>
          </p:txBody>
        </p:sp>
      </p:grpSp>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blinds(horizontal)">
                                      <p:cBhvr>
                                        <p:cTn id="7" dur="500"/>
                                        <p:tgtEl>
                                          <p:spTgt spid="59"/>
                                        </p:tgtEl>
                                      </p:cBhvr>
                                    </p:animEffect>
                                  </p:childTnLst>
                                </p:cTn>
                              </p:par>
                              <p:par>
                                <p:cTn id="8" presetID="10" presetClass="entr" presetSubtype="0" fill="hold" nodeType="withEffect">
                                  <p:stCondLst>
                                    <p:cond delay="15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150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nodeType="withEffect">
                                  <p:stCondLst>
                                    <p:cond delay="150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53" presetClass="entr" presetSubtype="16" fill="hold" nodeType="withEffect">
                                  <p:stCondLst>
                                    <p:cond delay="200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animEffect transition="in" filter="fade">
                                      <p:cBhvr>
                                        <p:cTn id="21" dur="500"/>
                                        <p:tgtEl>
                                          <p:spTgt spid="6"/>
                                        </p:tgtEl>
                                      </p:cBhvr>
                                    </p:animEffect>
                                  </p:childTnLst>
                                </p:cTn>
                              </p:par>
                              <p:par>
                                <p:cTn id="22" presetID="53" presetClass="entr" presetSubtype="16" fill="hold" nodeType="withEffect">
                                  <p:stCondLst>
                                    <p:cond delay="200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Effect transition="in" filter="fade">
                                      <p:cBhvr>
                                        <p:cTn id="26" dur="500"/>
                                        <p:tgtEl>
                                          <p:spTgt spid="9"/>
                                        </p:tgtEl>
                                      </p:cBhvr>
                                    </p:animEffect>
                                  </p:childTnLst>
                                </p:cTn>
                              </p:par>
                              <p:par>
                                <p:cTn id="27" presetID="53" presetClass="entr" presetSubtype="16" fill="hold" nodeType="withEffect">
                                  <p:stCondLst>
                                    <p:cond delay="200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par>
                                <p:cTn id="32" presetID="10" presetClass="entr" presetSubtype="0" fill="hold" nodeType="withEffect">
                                  <p:stCondLst>
                                    <p:cond delay="150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childTnLst>
                          </p:cTn>
                        </p:par>
                      </p:childTnLst>
                    </p:cTn>
                  </p:par>
                  <p:par>
                    <p:cTn id="35" fill="hold">
                      <p:stCondLst>
                        <p:cond delay="indefinite"/>
                      </p:stCondLst>
                      <p:childTnLst>
                        <p:par>
                          <p:cTn id="36" fill="hold">
                            <p:stCondLst>
                              <p:cond delay="0"/>
                            </p:stCondLst>
                            <p:childTnLst>
                              <p:par>
                                <p:cTn id="37" presetID="4" presetClass="entr" presetSubtype="16" fill="hold" grpId="0" nodeType="clickEffect">
                                  <p:stCondLst>
                                    <p:cond delay="0"/>
                                  </p:stCondLst>
                                  <p:childTnLst>
                                    <p:set>
                                      <p:cBhvr>
                                        <p:cTn id="38" dur="1" fill="hold">
                                          <p:stCondLst>
                                            <p:cond delay="0"/>
                                          </p:stCondLst>
                                        </p:cTn>
                                        <p:tgtEl>
                                          <p:spTgt spid="67"/>
                                        </p:tgtEl>
                                        <p:attrNameLst>
                                          <p:attrName>style.visibility</p:attrName>
                                        </p:attrNameLst>
                                      </p:cBhvr>
                                      <p:to>
                                        <p:strVal val="visible"/>
                                      </p:to>
                                    </p:set>
                                    <p:animEffect transition="in" filter="box(in)">
                                      <p:cBhvr>
                                        <p:cTn id="39" dur="2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文本框 150"/>
          <p:cNvSpPr txBox="1"/>
          <p:nvPr/>
        </p:nvSpPr>
        <p:spPr>
          <a:xfrm>
            <a:off x="162726" y="261023"/>
            <a:ext cx="23710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lt"/>
              </a:rPr>
              <a:t>品牌理念</a:t>
            </a:r>
          </a:p>
        </p:txBody>
      </p:sp>
      <p:sp>
        <p:nvSpPr>
          <p:cNvPr id="53" name="TextBox 52"/>
          <p:cNvSpPr txBox="1"/>
          <p:nvPr/>
        </p:nvSpPr>
        <p:spPr>
          <a:xfrm>
            <a:off x="162447" y="1615003"/>
            <a:ext cx="1497358" cy="53403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lnSpc>
                <a:spcPct val="90000"/>
              </a:lnSpc>
            </a:pPr>
            <a:r>
              <a:rPr lang="zh-CN" altLang="id-ID" sz="3200" b="1" dirty="0">
                <a:solidFill>
                  <a:schemeClr val="accent1"/>
                </a:solidFill>
                <a:latin typeface="Lato" panose="020F0502020204030203" pitchFamily="34" charset="0"/>
                <a:ea typeface="Roboto" panose="02000000000000000000" pitchFamily="2" charset="0"/>
                <a:cs typeface="Arial" panose="020B0604020202020204" pitchFamily="34" charset="0"/>
              </a:rPr>
              <a:t>品牌</a:t>
            </a:r>
          </a:p>
        </p:txBody>
      </p:sp>
      <p:sp>
        <p:nvSpPr>
          <p:cNvPr id="4" name="Content Placeholder 2"/>
          <p:cNvSpPr txBox="1"/>
          <p:nvPr/>
        </p:nvSpPr>
        <p:spPr>
          <a:xfrm>
            <a:off x="6552565" y="1005205"/>
            <a:ext cx="2701290" cy="1049020"/>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lnSpc>
                <a:spcPct val="120000"/>
              </a:lnSpc>
            </a:pPr>
            <a:r>
              <a:rPr lang="zh-CN" altLang="en-US" sz="2400" b="1" dirty="0">
                <a:solidFill>
                  <a:schemeClr val="tx1"/>
                </a:solidFill>
                <a:latin typeface="微软雅黑" panose="020B0503020204020204" pitchFamily="34" charset="-122"/>
                <a:ea typeface="微软雅黑" panose="020B0503020204020204" pitchFamily="34" charset="-122"/>
                <a:sym typeface="+mn-ea"/>
              </a:rPr>
              <a:t>品牌动漫化</a:t>
            </a:r>
            <a:r>
              <a:rPr lang="zh-CN" altLang="en-US" sz="1000" dirty="0">
                <a:solidFill>
                  <a:schemeClr val="accent1">
                    <a:lumMod val="50000"/>
                  </a:schemeClr>
                </a:solidFill>
                <a:latin typeface="微软雅黑" panose="020B0503020204020204" pitchFamily="34" charset="-122"/>
                <a:ea typeface="微软雅黑" panose="020B0503020204020204" pitchFamily="34" charset="-122"/>
                <a:sym typeface="+mn-ea"/>
              </a:rPr>
              <a:t>：</a:t>
            </a:r>
            <a:r>
              <a:rPr lang="zh-CN" altLang="en-US" sz="1200" dirty="0">
                <a:solidFill>
                  <a:schemeClr val="accent1">
                    <a:lumMod val="50000"/>
                  </a:schemeClr>
                </a:solidFill>
                <a:latin typeface="微软雅黑" panose="020B0503020204020204" pitchFamily="34" charset="-122"/>
                <a:ea typeface="微软雅黑" panose="020B0503020204020204" pitchFamily="34" charset="-122"/>
                <a:sym typeface="+mn-ea"/>
              </a:rPr>
              <a:t>               </a:t>
            </a:r>
            <a:r>
              <a:rPr lang="zh-CN" altLang="en-US" sz="2000" b="1" dirty="0">
                <a:solidFill>
                  <a:schemeClr val="accent1">
                    <a:lumMod val="50000"/>
                  </a:schemeClr>
                </a:solidFill>
                <a:latin typeface="微软雅黑" panose="020B0503020204020204" pitchFamily="34" charset="-122"/>
                <a:ea typeface="微软雅黑" panose="020B0503020204020204" pitchFamily="34" charset="-122"/>
                <a:sym typeface="+mn-ea"/>
              </a:rPr>
              <a:t>新媒体时代与客户进行更具互动化的沟通</a:t>
            </a:r>
            <a:r>
              <a:rPr lang="zh-CN" altLang="en-US" sz="1420" b="1" dirty="0">
                <a:solidFill>
                  <a:schemeClr val="accent1">
                    <a:lumMod val="50000"/>
                  </a:schemeClr>
                </a:solidFill>
                <a:latin typeface="微软雅黑" panose="020B0503020204020204" pitchFamily="34" charset="-122"/>
                <a:ea typeface="微软雅黑" panose="020B0503020204020204" pitchFamily="34" charset="-122"/>
                <a:sym typeface="+mn-ea"/>
              </a:rPr>
              <a:t>。</a:t>
            </a:r>
            <a:endParaRPr lang="zh-CN" altLang="en-US" sz="142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5" name="虚尾箭头 4"/>
          <p:cNvSpPr/>
          <p:nvPr/>
        </p:nvSpPr>
        <p:spPr>
          <a:xfrm>
            <a:off x="1756551" y="1709025"/>
            <a:ext cx="562638" cy="34544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6" name="虚尾箭头 5"/>
          <p:cNvSpPr/>
          <p:nvPr/>
        </p:nvSpPr>
        <p:spPr>
          <a:xfrm>
            <a:off x="6050534" y="1698258"/>
            <a:ext cx="562638" cy="34544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54" name="TextBox 53"/>
          <p:cNvSpPr txBox="1"/>
          <p:nvPr/>
        </p:nvSpPr>
        <p:spPr>
          <a:xfrm>
            <a:off x="161812" y="2831804"/>
            <a:ext cx="1497810" cy="53403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lnSpc>
                <a:spcPct val="90000"/>
              </a:lnSpc>
            </a:pPr>
            <a:r>
              <a:rPr lang="zh-CN" altLang="id-ID" sz="3200" b="1" dirty="0">
                <a:solidFill>
                  <a:schemeClr val="accent1"/>
                </a:solidFill>
                <a:latin typeface="Lato" panose="020F0502020204030203" pitchFamily="34" charset="0"/>
                <a:ea typeface="Roboto" panose="02000000000000000000" pitchFamily="2" charset="0"/>
                <a:cs typeface="Arial" panose="020B0604020202020204" pitchFamily="34" charset="0"/>
              </a:rPr>
              <a:t>速度</a:t>
            </a:r>
          </a:p>
        </p:txBody>
      </p:sp>
      <p:sp>
        <p:nvSpPr>
          <p:cNvPr id="7" name="虚尾箭头 6"/>
          <p:cNvSpPr/>
          <p:nvPr/>
        </p:nvSpPr>
        <p:spPr>
          <a:xfrm>
            <a:off x="5990209" y="5673443"/>
            <a:ext cx="562638" cy="345440"/>
          </a:xfrm>
          <a:prstGeom prst="striped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8" name="虚尾箭头 7"/>
          <p:cNvSpPr/>
          <p:nvPr/>
        </p:nvSpPr>
        <p:spPr>
          <a:xfrm>
            <a:off x="1660031" y="5654350"/>
            <a:ext cx="562638" cy="345440"/>
          </a:xfrm>
          <a:prstGeom prst="striped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9" name="虚尾箭头 8"/>
          <p:cNvSpPr/>
          <p:nvPr/>
        </p:nvSpPr>
        <p:spPr>
          <a:xfrm>
            <a:off x="5990209" y="4174081"/>
            <a:ext cx="562638" cy="34544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10" name="虚尾箭头 9"/>
          <p:cNvSpPr/>
          <p:nvPr/>
        </p:nvSpPr>
        <p:spPr>
          <a:xfrm>
            <a:off x="1696861" y="4244608"/>
            <a:ext cx="562638" cy="34544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11" name="虚尾箭头 10"/>
          <p:cNvSpPr/>
          <p:nvPr/>
        </p:nvSpPr>
        <p:spPr>
          <a:xfrm>
            <a:off x="5990209" y="2926673"/>
            <a:ext cx="562638" cy="345440"/>
          </a:xfrm>
          <a:prstGeom prst="striped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12" name="虚尾箭头 11"/>
          <p:cNvSpPr/>
          <p:nvPr/>
        </p:nvSpPr>
        <p:spPr>
          <a:xfrm>
            <a:off x="1696861" y="2932811"/>
            <a:ext cx="562638" cy="345440"/>
          </a:xfrm>
          <a:prstGeom prst="striped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1" name="Content Placeholder 2"/>
          <p:cNvSpPr txBox="1"/>
          <p:nvPr/>
        </p:nvSpPr>
        <p:spPr>
          <a:xfrm>
            <a:off x="6443345" y="3904615"/>
            <a:ext cx="2704465" cy="1266190"/>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lnSpc>
                <a:spcPct val="110000"/>
              </a:lnSpc>
            </a:pPr>
            <a:r>
              <a:rPr lang="en-US" altLang="zh-CN" sz="1420" b="1" dirty="0">
                <a:solidFill>
                  <a:schemeClr val="tx1"/>
                </a:solidFill>
                <a:latin typeface="微软雅黑" panose="020B0503020204020204" pitchFamily="34" charset="-122"/>
                <a:ea typeface="微软雅黑" panose="020B0503020204020204" pitchFamily="34" charset="-122"/>
                <a:sym typeface="+mn-ea"/>
              </a:rPr>
              <a:t>   </a:t>
            </a:r>
            <a:r>
              <a:rPr lang="zh-CN" altLang="en-US" sz="2400" b="1" dirty="0">
                <a:solidFill>
                  <a:schemeClr val="tx1"/>
                </a:solidFill>
                <a:latin typeface="微软雅黑" panose="020B0503020204020204" pitchFamily="34" charset="-122"/>
                <a:ea typeface="微软雅黑" panose="020B0503020204020204" pitchFamily="34" charset="-122"/>
                <a:sym typeface="+mn-ea"/>
              </a:rPr>
              <a:t>数据信息平台化</a:t>
            </a:r>
            <a:r>
              <a:rPr lang="zh-CN" altLang="en-US" sz="2400" dirty="0">
                <a:solidFill>
                  <a:schemeClr val="accent1">
                    <a:lumMod val="50000"/>
                  </a:schemeClr>
                </a:solidFill>
                <a:latin typeface="微软雅黑" panose="020B0503020204020204" pitchFamily="34" charset="-122"/>
                <a:ea typeface="微软雅黑" panose="020B0503020204020204" pitchFamily="34" charset="-122"/>
                <a:sym typeface="+mn-ea"/>
              </a:rPr>
              <a:t>：</a:t>
            </a:r>
            <a:r>
              <a:rPr lang="zh-CN" altLang="en-US" sz="1280" dirty="0">
                <a:solidFill>
                  <a:schemeClr val="accent1">
                    <a:lumMod val="50000"/>
                  </a:schemeClr>
                </a:solidFill>
                <a:latin typeface="微软雅黑" panose="020B0503020204020204" pitchFamily="34" charset="-122"/>
                <a:ea typeface="微软雅黑" panose="020B0503020204020204" pitchFamily="34" charset="-122"/>
                <a:sym typeface="+mn-ea"/>
              </a:rPr>
              <a:t>       </a:t>
            </a:r>
            <a:r>
              <a:rPr lang="zh-CN" altLang="zh-CN" sz="2000" b="1" dirty="0">
                <a:solidFill>
                  <a:schemeClr val="accent1">
                    <a:lumMod val="50000"/>
                  </a:schemeClr>
                </a:solidFill>
                <a:latin typeface="微软雅黑" panose="020B0503020204020204" pitchFamily="34" charset="-122"/>
                <a:ea typeface="微软雅黑" panose="020B0503020204020204" pitchFamily="34" charset="-122"/>
                <a:sym typeface="+mn-ea"/>
              </a:rPr>
              <a:t>将数据信息打通，将客户资产有效的运营起来</a:t>
            </a:r>
            <a:endParaRPr lang="zh-CN" altLang="zh-CN" sz="200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51" name="TextBox 50"/>
          <p:cNvSpPr txBox="1"/>
          <p:nvPr/>
        </p:nvSpPr>
        <p:spPr>
          <a:xfrm>
            <a:off x="162560" y="4150586"/>
            <a:ext cx="1497358" cy="53403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lnSpc>
                <a:spcPct val="90000"/>
              </a:lnSpc>
            </a:pPr>
            <a:r>
              <a:rPr lang="zh-CN" altLang="id-ID" sz="3200" b="1" dirty="0">
                <a:solidFill>
                  <a:schemeClr val="accent1"/>
                </a:solidFill>
                <a:latin typeface="Lato" panose="020F0502020204030203" pitchFamily="34" charset="0"/>
                <a:ea typeface="Roboto" panose="02000000000000000000" pitchFamily="2" charset="0"/>
                <a:cs typeface="Arial" panose="020B0604020202020204" pitchFamily="34" charset="0"/>
              </a:rPr>
              <a:t>服务</a:t>
            </a:r>
          </a:p>
        </p:txBody>
      </p:sp>
      <p:grpSp>
        <p:nvGrpSpPr>
          <p:cNvPr id="33" name="Group 32"/>
          <p:cNvGrpSpPr/>
          <p:nvPr/>
        </p:nvGrpSpPr>
        <p:grpSpPr>
          <a:xfrm>
            <a:off x="2278380" y="3827780"/>
            <a:ext cx="3661410" cy="1419860"/>
            <a:chOff x="1354125" y="2210937"/>
            <a:chExt cx="2344418" cy="2661313"/>
          </a:xfrm>
        </p:grpSpPr>
        <p:sp>
          <p:nvSpPr>
            <p:cNvPr id="34" name="Rectangle 33"/>
            <p:cNvSpPr/>
            <p:nvPr/>
          </p:nvSpPr>
          <p:spPr>
            <a:xfrm>
              <a:off x="1354125" y="2210937"/>
              <a:ext cx="2344418" cy="2661313"/>
            </a:xfrm>
            <a:prstGeom prst="rect">
              <a:avLst/>
            </a:prstGeom>
            <a:solidFill>
              <a:schemeClr val="bg1">
                <a:lumMod val="95000"/>
              </a:schemeClr>
            </a:solidFill>
            <a:ln w="25400">
              <a:solidFill>
                <a:schemeClr val="accent3"/>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37" name="Rectangle 5"/>
            <p:cNvSpPr/>
            <p:nvPr/>
          </p:nvSpPr>
          <p:spPr bwMode="auto">
            <a:xfrm>
              <a:off x="1478488" y="2388359"/>
              <a:ext cx="2095501" cy="357652"/>
            </a:xfrm>
            <a:prstGeom prst="rect">
              <a:avLst/>
            </a:prstGeom>
            <a:solidFill>
              <a:schemeClr val="accent3">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lvl="0" algn="just">
                <a:lnSpc>
                  <a:spcPct val="130000"/>
                </a:lnSpc>
                <a:defRPr/>
              </a:pPr>
              <a:r>
                <a:rPr lang="zh-CN" altLang="en-US" sz="2000" b="1" dirty="0">
                  <a:solidFill>
                    <a:schemeClr val="tx1"/>
                  </a:solidFill>
                  <a:latin typeface="微软雅黑" panose="020B0503020204020204" pitchFamily="34" charset="-122"/>
                  <a:ea typeface="微软雅黑" panose="020B0503020204020204" pitchFamily="34" charset="-122"/>
                  <a:sym typeface="+mn-ea"/>
                </a:rPr>
                <a:t>更个性的服务——大数据的收集，充分了解消费者，从而做到更个性化的服务</a:t>
              </a:r>
              <a:r>
                <a:rPr lang="zh-CN" altLang="en-US" sz="1800" b="1" dirty="0">
                  <a:solidFill>
                    <a:schemeClr val="tx1"/>
                  </a:solidFill>
                  <a:latin typeface="微软雅黑" panose="020B0503020204020204" pitchFamily="34" charset="-122"/>
                  <a:ea typeface="微软雅黑" panose="020B0503020204020204" pitchFamily="34" charset="-122"/>
                  <a:sym typeface="+mn-ea"/>
                </a:rPr>
                <a:t>。</a:t>
              </a:r>
            </a:p>
          </p:txBody>
        </p:sp>
        <p:sp>
          <p:nvSpPr>
            <p:cNvPr id="38" name="Rectangle 6"/>
            <p:cNvSpPr/>
            <p:nvPr/>
          </p:nvSpPr>
          <p:spPr bwMode="auto">
            <a:xfrm>
              <a:off x="1354125" y="2977768"/>
              <a:ext cx="2344418" cy="357762"/>
            </a:xfrm>
            <a:prstGeom prst="rect">
              <a:avLst/>
            </a:prstGeom>
            <a:solidFill>
              <a:schemeClr val="accent3">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sp>
          <p:nvSpPr>
            <p:cNvPr id="39" name="Rectangle 7"/>
            <p:cNvSpPr/>
            <p:nvPr/>
          </p:nvSpPr>
          <p:spPr bwMode="auto">
            <a:xfrm>
              <a:off x="1354125" y="3737227"/>
              <a:ext cx="2344418" cy="357762"/>
            </a:xfrm>
            <a:prstGeom prst="rect">
              <a:avLst/>
            </a:prstGeom>
            <a:solidFill>
              <a:schemeClr val="accent3">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sp>
          <p:nvSpPr>
            <p:cNvPr id="40" name="Rectangle 8"/>
            <p:cNvSpPr/>
            <p:nvPr/>
          </p:nvSpPr>
          <p:spPr bwMode="auto">
            <a:xfrm>
              <a:off x="1354125" y="4490409"/>
              <a:ext cx="2344418" cy="357762"/>
            </a:xfrm>
            <a:prstGeom prst="rect">
              <a:avLst/>
            </a:prstGeom>
            <a:solidFill>
              <a:schemeClr val="accent3">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grpSp>
      <p:sp>
        <p:nvSpPr>
          <p:cNvPr id="22" name="Content Placeholder 2"/>
          <p:cNvSpPr txBox="1"/>
          <p:nvPr/>
        </p:nvSpPr>
        <p:spPr>
          <a:xfrm>
            <a:off x="6447155" y="2505710"/>
            <a:ext cx="2700655" cy="1117600"/>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lnSpc>
                <a:spcPct val="100000"/>
              </a:lnSpc>
            </a:pPr>
            <a:r>
              <a:rPr lang="zh-CN" altLang="en-US" sz="2400" b="1" dirty="0">
                <a:solidFill>
                  <a:schemeClr val="tx1"/>
                </a:solidFill>
                <a:latin typeface="微软雅黑" panose="020B0503020204020204" pitchFamily="34" charset="-122"/>
                <a:ea typeface="微软雅黑" panose="020B0503020204020204" pitchFamily="34" charset="-122"/>
                <a:sym typeface="+mn-ea"/>
              </a:rPr>
              <a:t>物流仓储智能化：</a:t>
            </a:r>
            <a:r>
              <a:rPr lang="zh-CN" altLang="en-US" sz="1420" b="1" dirty="0">
                <a:solidFill>
                  <a:schemeClr val="tx1"/>
                </a:solidFill>
                <a:latin typeface="微软雅黑" panose="020B0503020204020204" pitchFamily="34" charset="-122"/>
                <a:ea typeface="微软雅黑" panose="020B0503020204020204" pitchFamily="34" charset="-122"/>
                <a:sym typeface="+mn-ea"/>
              </a:rPr>
              <a:t>         </a:t>
            </a:r>
            <a:r>
              <a:rPr lang="zh-CN" altLang="en-US" sz="2000" b="1" dirty="0">
                <a:solidFill>
                  <a:schemeClr val="accent1">
                    <a:lumMod val="50000"/>
                  </a:schemeClr>
                </a:solidFill>
                <a:latin typeface="微软雅黑" panose="020B0503020204020204" pitchFamily="34" charset="-122"/>
                <a:ea typeface="微软雅黑" panose="020B0503020204020204" pitchFamily="34" charset="-122"/>
                <a:sym typeface="+mn-ea"/>
              </a:rPr>
              <a:t>进一步提升消费者体验，同时提升企业核心竞争优势。</a:t>
            </a:r>
            <a:endParaRPr lang="zh-CN" altLang="en-US" sz="200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23" name="矩形 22"/>
          <p:cNvSpPr/>
          <p:nvPr/>
        </p:nvSpPr>
        <p:spPr>
          <a:xfrm>
            <a:off x="2664305" y="341035"/>
            <a:ext cx="4551680" cy="583565"/>
          </a:xfrm>
          <a:prstGeom prst="rect">
            <a:avLst/>
          </a:prstGeom>
        </p:spPr>
        <p:txBody>
          <a:bodyPr wrap="none">
            <a:spAutoFit/>
          </a:bodyPr>
          <a:lstStyle/>
          <a:p>
            <a:r>
              <a:rPr lang="zh-CN" altLang="en-US" sz="28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200" b="1" dirty="0">
                <a:solidFill>
                  <a:schemeClr val="accent1">
                    <a:lumMod val="75000"/>
                  </a:schemeClr>
                </a:solidFill>
                <a:latin typeface="微软雅黑" panose="020B0503020204020204" pitchFamily="34" charset="-122"/>
                <a:ea typeface="微软雅黑" panose="020B0503020204020204" pitchFamily="34" charset="-122"/>
              </a:rPr>
              <a:t>使企业离消费者更近</a:t>
            </a:r>
            <a:r>
              <a:rPr lang="zh-CN" altLang="en-US" sz="2800" b="1" dirty="0">
                <a:solidFill>
                  <a:schemeClr val="accent1">
                    <a:lumMod val="75000"/>
                  </a:schemeClr>
                </a:solidFill>
                <a:latin typeface="微软雅黑" panose="020B0503020204020204" pitchFamily="34" charset="-122"/>
                <a:ea typeface="微软雅黑" panose="020B0503020204020204" pitchFamily="34" charset="-122"/>
              </a:rPr>
              <a:t>）</a:t>
            </a:r>
          </a:p>
        </p:txBody>
      </p:sp>
      <p:sp>
        <p:nvSpPr>
          <p:cNvPr id="52" name="TextBox 51"/>
          <p:cNvSpPr txBox="1"/>
          <p:nvPr/>
        </p:nvSpPr>
        <p:spPr>
          <a:xfrm>
            <a:off x="120015" y="5531160"/>
            <a:ext cx="1497358" cy="53403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lnSpc>
                <a:spcPct val="90000"/>
              </a:lnSpc>
            </a:pPr>
            <a:r>
              <a:rPr lang="zh-CN" altLang="id-ID" sz="3200" b="1" dirty="0">
                <a:solidFill>
                  <a:schemeClr val="accent1"/>
                </a:solidFill>
                <a:latin typeface="Lato" panose="020F0502020204030203" pitchFamily="34" charset="0"/>
                <a:ea typeface="Roboto" panose="02000000000000000000" pitchFamily="2" charset="0"/>
                <a:cs typeface="Arial" panose="020B0604020202020204" pitchFamily="34" charset="0"/>
              </a:rPr>
              <a:t>品质</a:t>
            </a:r>
          </a:p>
        </p:txBody>
      </p:sp>
      <p:grpSp>
        <p:nvGrpSpPr>
          <p:cNvPr id="13" name="Group 40"/>
          <p:cNvGrpSpPr/>
          <p:nvPr/>
        </p:nvGrpSpPr>
        <p:grpSpPr>
          <a:xfrm>
            <a:off x="2218055" y="5421630"/>
            <a:ext cx="3740785" cy="1083310"/>
            <a:chOff x="1315699" y="2210937"/>
            <a:chExt cx="2382844" cy="2661313"/>
          </a:xfrm>
        </p:grpSpPr>
        <p:sp>
          <p:nvSpPr>
            <p:cNvPr id="14" name="Rectangle 41"/>
            <p:cNvSpPr/>
            <p:nvPr/>
          </p:nvSpPr>
          <p:spPr>
            <a:xfrm>
              <a:off x="1354125" y="2210937"/>
              <a:ext cx="2344418" cy="2661313"/>
            </a:xfrm>
            <a:prstGeom prst="rect">
              <a:avLst/>
            </a:prstGeom>
            <a:solidFill>
              <a:schemeClr val="bg1">
                <a:lumMod val="95000"/>
              </a:schemeClr>
            </a:solidFill>
            <a:ln w="25400">
              <a:solidFill>
                <a:schemeClr val="accent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18" name="Rectangle 5"/>
            <p:cNvSpPr/>
            <p:nvPr/>
          </p:nvSpPr>
          <p:spPr bwMode="auto">
            <a:xfrm>
              <a:off x="1412837" y="2224585"/>
              <a:ext cx="2148876" cy="357652"/>
            </a:xfrm>
            <a:prstGeom prst="rect">
              <a:avLst/>
            </a:prstGeom>
            <a:solidFill>
              <a:schemeClr val="accent4">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lnSpc>
                  <a:spcPct val="140000"/>
                </a:lnSpc>
              </a:pPr>
              <a:r>
                <a:rPr lang="zh-CN" altLang="en-US" sz="2000" b="1" dirty="0">
                  <a:solidFill>
                    <a:schemeClr val="accent1">
                      <a:lumMod val="50000"/>
                    </a:schemeClr>
                  </a:solidFill>
                  <a:latin typeface="微软雅黑" panose="020B0503020204020204" pitchFamily="34" charset="-122"/>
                  <a:ea typeface="微软雅黑" panose="020B0503020204020204" pitchFamily="34" charset="-122"/>
                  <a:sym typeface="+mn-ea"/>
                </a:rPr>
                <a:t>更安全的品质——</a:t>
              </a:r>
              <a:r>
                <a:rPr lang="zh-CN" altLang="zh-CN" sz="2000" b="1" dirty="0">
                  <a:solidFill>
                    <a:schemeClr val="accent3">
                      <a:lumMod val="75000"/>
                    </a:schemeClr>
                  </a:solidFill>
                  <a:latin typeface="微软雅黑" panose="020B0503020204020204" pitchFamily="34" charset="-122"/>
                  <a:ea typeface="微软雅黑" panose="020B0503020204020204" pitchFamily="34" charset="-122"/>
                  <a:sym typeface="+mn-ea"/>
                </a:rPr>
                <a:t>选取优良原厂地，建造超越QS标准的工厂</a:t>
              </a:r>
            </a:p>
          </p:txBody>
        </p:sp>
        <p:sp>
          <p:nvSpPr>
            <p:cNvPr id="19" name="Rectangle 6"/>
            <p:cNvSpPr/>
            <p:nvPr/>
          </p:nvSpPr>
          <p:spPr bwMode="auto">
            <a:xfrm>
              <a:off x="1315699" y="2973648"/>
              <a:ext cx="2344418" cy="357762"/>
            </a:xfrm>
            <a:prstGeom prst="rect">
              <a:avLst/>
            </a:prstGeom>
            <a:solidFill>
              <a:schemeClr val="accent4">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sp>
          <p:nvSpPr>
            <p:cNvPr id="20" name="Rectangle 7"/>
            <p:cNvSpPr/>
            <p:nvPr/>
          </p:nvSpPr>
          <p:spPr bwMode="auto">
            <a:xfrm>
              <a:off x="1354125" y="3737227"/>
              <a:ext cx="2344418" cy="357762"/>
            </a:xfrm>
            <a:prstGeom prst="rect">
              <a:avLst/>
            </a:prstGeom>
            <a:solidFill>
              <a:schemeClr val="accent4">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sp>
          <p:nvSpPr>
            <p:cNvPr id="24" name="Rectangle 8"/>
            <p:cNvSpPr/>
            <p:nvPr/>
          </p:nvSpPr>
          <p:spPr bwMode="auto">
            <a:xfrm>
              <a:off x="1354125" y="4490409"/>
              <a:ext cx="2344418" cy="357762"/>
            </a:xfrm>
            <a:prstGeom prst="rect">
              <a:avLst/>
            </a:prstGeom>
            <a:solidFill>
              <a:schemeClr val="accent4">
                <a:alpha val="14902"/>
              </a:schemeClr>
            </a:solidFill>
            <a:ln>
              <a:noFill/>
            </a:ln>
            <a:extLst>
              <a:ext uri="{91240B29-F687-4F45-9708-019B960494DF}">
                <a14:hiddenLine xmlns:a14="http://schemas.microsoft.com/office/drawing/2010/main" w="25400">
                  <a:solidFill>
                    <a:schemeClr val="tx1">
                      <a:alpha val="14902"/>
                    </a:schemeClr>
                  </a:solidFill>
                  <a:miter lim="800000"/>
                  <a:headEnd/>
                  <a:tailEnd/>
                </a14:hiddenLine>
              </a:ext>
            </a:extLst>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id-ID" altLang="id-ID" sz="2100">
                <a:latin typeface="+mn-lt"/>
              </a:endParaRPr>
            </a:p>
          </p:txBody>
        </p:sp>
      </p:grpSp>
      <p:sp>
        <p:nvSpPr>
          <p:cNvPr id="27" name="Content Placeholder 2"/>
          <p:cNvSpPr txBox="1"/>
          <p:nvPr/>
        </p:nvSpPr>
        <p:spPr>
          <a:xfrm>
            <a:off x="6552565" y="5295265"/>
            <a:ext cx="2489835" cy="1102360"/>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lnSpc>
                <a:spcPct val="100000"/>
              </a:lnSpc>
            </a:pPr>
            <a:r>
              <a:rPr lang="zh-CN" altLang="en-US" sz="2400" b="1" dirty="0">
                <a:solidFill>
                  <a:schemeClr val="tx1"/>
                </a:solidFill>
                <a:latin typeface="微软雅黑" panose="020B0503020204020204" pitchFamily="34" charset="-122"/>
                <a:ea typeface="微软雅黑" panose="020B0503020204020204" pitchFamily="34" charset="-122"/>
                <a:sym typeface="+mn-ea"/>
              </a:rPr>
              <a:t>产品信息溯源化：</a:t>
            </a:r>
            <a:r>
              <a:rPr lang="zh-CN" altLang="en-US" sz="2800" b="1" dirty="0">
                <a:solidFill>
                  <a:schemeClr val="accent3">
                    <a:lumMod val="75000"/>
                  </a:schemeClr>
                </a:solidFill>
                <a:latin typeface="微软雅黑" panose="020B0503020204020204" pitchFamily="34" charset="-122"/>
                <a:ea typeface="微软雅黑" panose="020B0503020204020204" pitchFamily="34" charset="-122"/>
                <a:sym typeface="+mn-ea"/>
              </a:rPr>
              <a:t>  </a:t>
            </a:r>
            <a:r>
              <a:rPr lang="zh-CN" altLang="en-US" sz="1420" b="1" dirty="0">
                <a:solidFill>
                  <a:schemeClr val="accent3">
                    <a:lumMod val="75000"/>
                  </a:schemeClr>
                </a:solidFill>
                <a:latin typeface="微软雅黑" panose="020B0503020204020204" pitchFamily="34" charset="-122"/>
                <a:ea typeface="微软雅黑" panose="020B0503020204020204" pitchFamily="34" charset="-122"/>
                <a:sym typeface="+mn-ea"/>
              </a:rPr>
              <a:t>        </a:t>
            </a:r>
            <a:r>
              <a:rPr lang="zh-CN" altLang="en-US" sz="2000" b="1" dirty="0">
                <a:solidFill>
                  <a:schemeClr val="accent1">
                    <a:lumMod val="50000"/>
                  </a:schemeClr>
                </a:solidFill>
                <a:latin typeface="微软雅黑" panose="020B0503020204020204" pitchFamily="34" charset="-122"/>
                <a:ea typeface="微软雅黑" panose="020B0503020204020204" pitchFamily="34" charset="-122"/>
                <a:sym typeface="+mn-ea"/>
              </a:rPr>
              <a:t>农产品全程溯源，强化食品安全和保障食品品质。</a:t>
            </a:r>
            <a:endParaRPr lang="zh-CN" altLang="en-US" sz="2000" b="1" dirty="0">
              <a:solidFill>
                <a:schemeClr val="accent1">
                  <a:lumMod val="5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2" name="Rectangle 14"/>
          <p:cNvSpPr/>
          <p:nvPr/>
        </p:nvSpPr>
        <p:spPr>
          <a:xfrm>
            <a:off x="2319020" y="1279525"/>
            <a:ext cx="3661410" cy="1092835"/>
          </a:xfrm>
          <a:prstGeom prst="rect">
            <a:avLst/>
          </a:prstGeom>
          <a:solidFill>
            <a:schemeClr val="bg1">
              <a:lumMod val="95000"/>
            </a:schemeClr>
          </a:solidFill>
          <a:ln w="254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40000"/>
              </a:lnSpc>
            </a:pPr>
            <a:r>
              <a:rPr lang="zh-CN" altLang="en-US" sz="2000" b="1" dirty="0">
                <a:solidFill>
                  <a:srgbClr val="002060"/>
                </a:solidFill>
                <a:latin typeface="微软雅黑" panose="020B0503020204020204" pitchFamily="34" charset="-122"/>
                <a:ea typeface="微软雅黑" panose="020B0503020204020204" pitchFamily="34" charset="-122"/>
                <a:sym typeface="+mn-ea"/>
              </a:rPr>
              <a:t>更好的沟通——品牌动漫化、互联网工具、话语方式、杂志</a:t>
            </a:r>
          </a:p>
        </p:txBody>
      </p:sp>
      <p:sp>
        <p:nvSpPr>
          <p:cNvPr id="3" name="Rectangle 25"/>
          <p:cNvSpPr/>
          <p:nvPr/>
        </p:nvSpPr>
        <p:spPr>
          <a:xfrm>
            <a:off x="2268855" y="2576195"/>
            <a:ext cx="3609975" cy="1047115"/>
          </a:xfrm>
          <a:prstGeom prst="rect">
            <a:avLst/>
          </a:prstGeom>
          <a:solidFill>
            <a:schemeClr val="bg1">
              <a:lumMod val="95000"/>
            </a:schemeClr>
          </a:solidFill>
          <a:ln w="254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lnSpc>
                <a:spcPct val="130000"/>
              </a:lnSpc>
            </a:pPr>
            <a:r>
              <a:rPr lang="zh-CN" altLang="en-US" sz="2000" b="1" dirty="0">
                <a:solidFill>
                  <a:schemeClr val="accent1">
                    <a:lumMod val="50000"/>
                  </a:schemeClr>
                </a:solidFill>
                <a:latin typeface="微软雅黑" panose="020B0503020204020204" pitchFamily="34" charset="-122"/>
                <a:ea typeface="微软雅黑" panose="020B0503020204020204" pitchFamily="34" charset="-122"/>
                <a:sym typeface="+mn-ea"/>
              </a:rPr>
              <a:t>更快的速度——提高物流效能，提高货品的周转速度</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blinds(horizontal)">
                                      <p:cBhvr>
                                        <p:cTn id="7" dur="5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blinds(horizontal)">
                                      <p:cBhvr>
                                        <p:cTn id="18" dur="500"/>
                                        <p:tgtEl>
                                          <p:spTgt spid="53"/>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blinds(horizontal)">
                                      <p:cBhvr>
                                        <p:cTn id="23" dur="500"/>
                                        <p:tgtEl>
                                          <p:spTgt spid="54"/>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blinds(horizontal)">
                                      <p:cBhvr>
                                        <p:cTn id="28" dur="500"/>
                                        <p:tgtEl>
                                          <p:spTgt spid="51"/>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blinds(horizontal)">
                                      <p:cBhvr>
                                        <p:cTn id="33" dur="500"/>
                                        <p:tgtEl>
                                          <p:spTgt spid="52"/>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 calcmode="lin" valueType="num">
                                      <p:cBhvr additive="base">
                                        <p:cTn id="38" dur="500" fill="hold"/>
                                        <p:tgtEl>
                                          <p:spTgt spid="5"/>
                                        </p:tgtEl>
                                        <p:attrNameLst>
                                          <p:attrName>ppt_x</p:attrName>
                                        </p:attrNameLst>
                                      </p:cBhvr>
                                      <p:tavLst>
                                        <p:tav tm="0">
                                          <p:val>
                                            <p:strVal val="#ppt_x"/>
                                          </p:val>
                                        </p:tav>
                                        <p:tav tm="100000">
                                          <p:val>
                                            <p:strVal val="#ppt_x"/>
                                          </p:val>
                                        </p:tav>
                                      </p:tavLst>
                                    </p:anim>
                                    <p:anim calcmode="lin" valueType="num">
                                      <p:cBhvr additive="base">
                                        <p:cTn id="3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ppt_x"/>
                                          </p:val>
                                        </p:tav>
                                        <p:tav tm="100000">
                                          <p:val>
                                            <p:strVal val="#ppt_x"/>
                                          </p:val>
                                        </p:tav>
                                      </p:tavLst>
                                    </p:anim>
                                    <p:anim calcmode="lin" valueType="num">
                                      <p:cBhvr additive="base">
                                        <p:cTn id="4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additive="base">
                                        <p:cTn id="50" dur="500" fill="hold"/>
                                        <p:tgtEl>
                                          <p:spTgt spid="10"/>
                                        </p:tgtEl>
                                        <p:attrNameLst>
                                          <p:attrName>ppt_x</p:attrName>
                                        </p:attrNameLst>
                                      </p:cBhvr>
                                      <p:tavLst>
                                        <p:tav tm="0">
                                          <p:val>
                                            <p:strVal val="#ppt_x"/>
                                          </p:val>
                                        </p:tav>
                                        <p:tav tm="100000">
                                          <p:val>
                                            <p:strVal val="#ppt_x"/>
                                          </p:val>
                                        </p:tav>
                                      </p:tavLst>
                                    </p:anim>
                                    <p:anim calcmode="lin" valueType="num">
                                      <p:cBhvr additive="base">
                                        <p:cTn id="5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additive="base">
                                        <p:cTn id="56" dur="500" fill="hold"/>
                                        <p:tgtEl>
                                          <p:spTgt spid="8"/>
                                        </p:tgtEl>
                                        <p:attrNameLst>
                                          <p:attrName>ppt_x</p:attrName>
                                        </p:attrNameLst>
                                      </p:cBhvr>
                                      <p:tavLst>
                                        <p:tav tm="0">
                                          <p:val>
                                            <p:strVal val="#ppt_x"/>
                                          </p:val>
                                        </p:tav>
                                        <p:tav tm="100000">
                                          <p:val>
                                            <p:strVal val="#ppt_x"/>
                                          </p:val>
                                        </p:tav>
                                      </p:tavLst>
                                    </p:anim>
                                    <p:anim calcmode="lin" valueType="num">
                                      <p:cBhvr additive="base">
                                        <p:cTn id="5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 presetClass="entr" presetSubtype="16" fill="hold" grpId="0" nodeType="click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box(in)">
                                      <p:cBhvr>
                                        <p:cTn id="62" dur="20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4" presetClass="entr" presetSubtype="16" fill="hold" grpId="0" nodeType="clickEffect">
                                  <p:stCondLst>
                                    <p:cond delay="0"/>
                                  </p:stCondLst>
                                  <p:childTnLst>
                                    <p:set>
                                      <p:cBhvr>
                                        <p:cTn id="66" dur="1" fill="hold">
                                          <p:stCondLst>
                                            <p:cond delay="0"/>
                                          </p:stCondLst>
                                        </p:cTn>
                                        <p:tgtEl>
                                          <p:spTgt spid="3"/>
                                        </p:tgtEl>
                                        <p:attrNameLst>
                                          <p:attrName>style.visibility</p:attrName>
                                        </p:attrNameLst>
                                      </p:cBhvr>
                                      <p:to>
                                        <p:strVal val="visible"/>
                                      </p:to>
                                    </p:set>
                                    <p:animEffect transition="in" filter="box(in)">
                                      <p:cBhvr>
                                        <p:cTn id="67" dur="2000"/>
                                        <p:tgtEl>
                                          <p:spTgt spid="3"/>
                                        </p:tgtEl>
                                      </p:cBhvr>
                                    </p:animEffect>
                                  </p:childTnLst>
                                </p:cTn>
                              </p:par>
                            </p:childTnLst>
                          </p:cTn>
                        </p:par>
                      </p:childTnLst>
                    </p:cTn>
                  </p:par>
                  <p:par>
                    <p:cTn id="68" fill="hold">
                      <p:stCondLst>
                        <p:cond delay="indefinite"/>
                      </p:stCondLst>
                      <p:childTnLst>
                        <p:par>
                          <p:cTn id="69" fill="hold">
                            <p:stCondLst>
                              <p:cond delay="0"/>
                            </p:stCondLst>
                            <p:childTnLst>
                              <p:par>
                                <p:cTn id="70" presetID="4" presetClass="entr" presetSubtype="16" fill="hold" nodeType="click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box(in)">
                                      <p:cBhvr>
                                        <p:cTn id="72" dur="2000"/>
                                        <p:tgtEl>
                                          <p:spTgt spid="33"/>
                                        </p:tgtEl>
                                      </p:cBhvr>
                                    </p:animEffect>
                                  </p:childTnLst>
                                </p:cTn>
                              </p:par>
                            </p:childTnLst>
                          </p:cTn>
                        </p:par>
                      </p:childTnLst>
                    </p:cTn>
                  </p:par>
                  <p:par>
                    <p:cTn id="73" fill="hold">
                      <p:stCondLst>
                        <p:cond delay="indefinite"/>
                      </p:stCondLst>
                      <p:childTnLst>
                        <p:par>
                          <p:cTn id="74" fill="hold">
                            <p:stCondLst>
                              <p:cond delay="0"/>
                            </p:stCondLst>
                            <p:childTnLst>
                              <p:par>
                                <p:cTn id="75" presetID="4" presetClass="entr" presetSubtype="16" fill="hold" nodeType="clickEffect">
                                  <p:stCondLst>
                                    <p:cond delay="0"/>
                                  </p:stCondLst>
                                  <p:childTnLst>
                                    <p:set>
                                      <p:cBhvr>
                                        <p:cTn id="76" dur="1" fill="hold">
                                          <p:stCondLst>
                                            <p:cond delay="0"/>
                                          </p:stCondLst>
                                        </p:cTn>
                                        <p:tgtEl>
                                          <p:spTgt spid="13"/>
                                        </p:tgtEl>
                                        <p:attrNameLst>
                                          <p:attrName>style.visibility</p:attrName>
                                        </p:attrNameLst>
                                      </p:cBhvr>
                                      <p:to>
                                        <p:strVal val="visible"/>
                                      </p:to>
                                    </p:set>
                                    <p:animEffect transition="in" filter="box(in)">
                                      <p:cBhvr>
                                        <p:cTn id="77" dur="2000"/>
                                        <p:tgtEl>
                                          <p:spTgt spid="13"/>
                                        </p:tgtEl>
                                      </p:cBhvr>
                                    </p:animEffect>
                                  </p:childTnLst>
                                </p:cTn>
                              </p:par>
                            </p:childTnLst>
                          </p:cTn>
                        </p:par>
                      </p:childTnLst>
                    </p:cTn>
                  </p:par>
                  <p:par>
                    <p:cTn id="78" fill="hold">
                      <p:stCondLst>
                        <p:cond delay="indefinite"/>
                      </p:stCondLst>
                      <p:childTnLst>
                        <p:par>
                          <p:cTn id="79" fill="hold">
                            <p:stCondLst>
                              <p:cond delay="0"/>
                            </p:stCondLst>
                            <p:childTnLst>
                              <p:par>
                                <p:cTn id="80" presetID="2" presetClass="entr" presetSubtype="4" fill="hold" grpId="0" nodeType="clickEffect">
                                  <p:stCondLst>
                                    <p:cond delay="0"/>
                                  </p:stCondLst>
                                  <p:childTnLst>
                                    <p:set>
                                      <p:cBhvr>
                                        <p:cTn id="81" dur="1" fill="hold">
                                          <p:stCondLst>
                                            <p:cond delay="0"/>
                                          </p:stCondLst>
                                        </p:cTn>
                                        <p:tgtEl>
                                          <p:spTgt spid="6"/>
                                        </p:tgtEl>
                                        <p:attrNameLst>
                                          <p:attrName>style.visibility</p:attrName>
                                        </p:attrNameLst>
                                      </p:cBhvr>
                                      <p:to>
                                        <p:strVal val="visible"/>
                                      </p:to>
                                    </p:set>
                                    <p:anim calcmode="lin" valueType="num">
                                      <p:cBhvr additive="base">
                                        <p:cTn id="82" dur="500" fill="hold"/>
                                        <p:tgtEl>
                                          <p:spTgt spid="6"/>
                                        </p:tgtEl>
                                        <p:attrNameLst>
                                          <p:attrName>ppt_x</p:attrName>
                                        </p:attrNameLst>
                                      </p:cBhvr>
                                      <p:tavLst>
                                        <p:tav tm="0">
                                          <p:val>
                                            <p:strVal val="#ppt_x"/>
                                          </p:val>
                                        </p:tav>
                                        <p:tav tm="100000">
                                          <p:val>
                                            <p:strVal val="#ppt_x"/>
                                          </p:val>
                                        </p:tav>
                                      </p:tavLst>
                                    </p:anim>
                                    <p:anim calcmode="lin" valueType="num">
                                      <p:cBhvr additive="base">
                                        <p:cTn id="8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ntr" presetSubtype="4" fill="hold" grpId="0" nodeType="clickEffect">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cBhvr additive="base">
                                        <p:cTn id="88" dur="500" fill="hold"/>
                                        <p:tgtEl>
                                          <p:spTgt spid="11"/>
                                        </p:tgtEl>
                                        <p:attrNameLst>
                                          <p:attrName>ppt_x</p:attrName>
                                        </p:attrNameLst>
                                      </p:cBhvr>
                                      <p:tavLst>
                                        <p:tav tm="0">
                                          <p:val>
                                            <p:strVal val="#ppt_x"/>
                                          </p:val>
                                        </p:tav>
                                        <p:tav tm="100000">
                                          <p:val>
                                            <p:strVal val="#ppt_x"/>
                                          </p:val>
                                        </p:tav>
                                      </p:tavLst>
                                    </p:anim>
                                    <p:anim calcmode="lin" valueType="num">
                                      <p:cBhvr additive="base">
                                        <p:cTn id="8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2" presetClass="entr" presetSubtype="4" fill="hold" grpId="0" nodeType="clickEffect">
                                  <p:stCondLst>
                                    <p:cond delay="0"/>
                                  </p:stCondLst>
                                  <p:childTnLst>
                                    <p:set>
                                      <p:cBhvr>
                                        <p:cTn id="93" dur="1" fill="hold">
                                          <p:stCondLst>
                                            <p:cond delay="0"/>
                                          </p:stCondLst>
                                        </p:cTn>
                                        <p:tgtEl>
                                          <p:spTgt spid="9"/>
                                        </p:tgtEl>
                                        <p:attrNameLst>
                                          <p:attrName>style.visibility</p:attrName>
                                        </p:attrNameLst>
                                      </p:cBhvr>
                                      <p:to>
                                        <p:strVal val="visible"/>
                                      </p:to>
                                    </p:set>
                                    <p:anim calcmode="lin" valueType="num">
                                      <p:cBhvr additive="base">
                                        <p:cTn id="94" dur="500" fill="hold"/>
                                        <p:tgtEl>
                                          <p:spTgt spid="9"/>
                                        </p:tgtEl>
                                        <p:attrNameLst>
                                          <p:attrName>ppt_x</p:attrName>
                                        </p:attrNameLst>
                                      </p:cBhvr>
                                      <p:tavLst>
                                        <p:tav tm="0">
                                          <p:val>
                                            <p:strVal val="#ppt_x"/>
                                          </p:val>
                                        </p:tav>
                                        <p:tav tm="100000">
                                          <p:val>
                                            <p:strVal val="#ppt_x"/>
                                          </p:val>
                                        </p:tav>
                                      </p:tavLst>
                                    </p:anim>
                                    <p:anim calcmode="lin" valueType="num">
                                      <p:cBhvr additive="base">
                                        <p:cTn id="9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2" presetClass="entr" presetSubtype="4" fill="hold" grpId="0" nodeType="clickEffect">
                                  <p:stCondLst>
                                    <p:cond delay="0"/>
                                  </p:stCondLst>
                                  <p:childTnLst>
                                    <p:set>
                                      <p:cBhvr>
                                        <p:cTn id="99" dur="1" fill="hold">
                                          <p:stCondLst>
                                            <p:cond delay="0"/>
                                          </p:stCondLst>
                                        </p:cTn>
                                        <p:tgtEl>
                                          <p:spTgt spid="7"/>
                                        </p:tgtEl>
                                        <p:attrNameLst>
                                          <p:attrName>style.visibility</p:attrName>
                                        </p:attrNameLst>
                                      </p:cBhvr>
                                      <p:to>
                                        <p:strVal val="visible"/>
                                      </p:to>
                                    </p:set>
                                    <p:anim calcmode="lin" valueType="num">
                                      <p:cBhvr additive="base">
                                        <p:cTn id="100" dur="500" fill="hold"/>
                                        <p:tgtEl>
                                          <p:spTgt spid="7"/>
                                        </p:tgtEl>
                                        <p:attrNameLst>
                                          <p:attrName>ppt_x</p:attrName>
                                        </p:attrNameLst>
                                      </p:cBhvr>
                                      <p:tavLst>
                                        <p:tav tm="0">
                                          <p:val>
                                            <p:strVal val="#ppt_x"/>
                                          </p:val>
                                        </p:tav>
                                        <p:tav tm="100000">
                                          <p:val>
                                            <p:strVal val="#ppt_x"/>
                                          </p:val>
                                        </p:tav>
                                      </p:tavLst>
                                    </p:anim>
                                    <p:anim calcmode="lin" valueType="num">
                                      <p:cBhvr additive="base">
                                        <p:cTn id="10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3" presetClass="entr" presetSubtype="10" fill="hold" grpId="0" nodeType="click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blinds(horizontal)">
                                      <p:cBhvr>
                                        <p:cTn id="106" dur="500"/>
                                        <p:tgtEl>
                                          <p:spTgt spid="4"/>
                                        </p:tgtEl>
                                      </p:cBhvr>
                                    </p:animEffect>
                                  </p:childTnLst>
                                </p:cTn>
                              </p:par>
                            </p:childTnLst>
                          </p:cTn>
                        </p:par>
                      </p:childTnLst>
                    </p:cTn>
                  </p:par>
                  <p:par>
                    <p:cTn id="107" fill="hold">
                      <p:stCondLst>
                        <p:cond delay="indefinite"/>
                      </p:stCondLst>
                      <p:childTnLst>
                        <p:par>
                          <p:cTn id="108" fill="hold">
                            <p:stCondLst>
                              <p:cond delay="0"/>
                            </p:stCondLst>
                            <p:childTnLst>
                              <p:par>
                                <p:cTn id="109" presetID="3" presetClass="entr" presetSubtype="10" fill="hold" grpId="0" nodeType="clickEffect">
                                  <p:stCondLst>
                                    <p:cond delay="0"/>
                                  </p:stCondLst>
                                  <p:childTnLst>
                                    <p:set>
                                      <p:cBhvr>
                                        <p:cTn id="110" dur="1" fill="hold">
                                          <p:stCondLst>
                                            <p:cond delay="0"/>
                                          </p:stCondLst>
                                        </p:cTn>
                                        <p:tgtEl>
                                          <p:spTgt spid="22"/>
                                        </p:tgtEl>
                                        <p:attrNameLst>
                                          <p:attrName>style.visibility</p:attrName>
                                        </p:attrNameLst>
                                      </p:cBhvr>
                                      <p:to>
                                        <p:strVal val="visible"/>
                                      </p:to>
                                    </p:set>
                                    <p:animEffect transition="in" filter="blinds(horizontal)">
                                      <p:cBhvr>
                                        <p:cTn id="111" dur="500"/>
                                        <p:tgtEl>
                                          <p:spTgt spid="22"/>
                                        </p:tgtEl>
                                      </p:cBhvr>
                                    </p:animEffect>
                                  </p:childTnLst>
                                </p:cTn>
                              </p:par>
                            </p:childTnLst>
                          </p:cTn>
                        </p:par>
                      </p:childTnLst>
                    </p:cTn>
                  </p:par>
                  <p:par>
                    <p:cTn id="112" fill="hold">
                      <p:stCondLst>
                        <p:cond delay="indefinite"/>
                      </p:stCondLst>
                      <p:childTnLst>
                        <p:par>
                          <p:cTn id="113" fill="hold">
                            <p:stCondLst>
                              <p:cond delay="0"/>
                            </p:stCondLst>
                            <p:childTnLst>
                              <p:par>
                                <p:cTn id="114" presetID="3" presetClass="entr" presetSubtype="10" fill="hold" grpId="0" nodeType="clickEffect">
                                  <p:stCondLst>
                                    <p:cond delay="0"/>
                                  </p:stCondLst>
                                  <p:childTnLst>
                                    <p:set>
                                      <p:cBhvr>
                                        <p:cTn id="115" dur="1" fill="hold">
                                          <p:stCondLst>
                                            <p:cond delay="0"/>
                                          </p:stCondLst>
                                        </p:cTn>
                                        <p:tgtEl>
                                          <p:spTgt spid="21"/>
                                        </p:tgtEl>
                                        <p:attrNameLst>
                                          <p:attrName>style.visibility</p:attrName>
                                        </p:attrNameLst>
                                      </p:cBhvr>
                                      <p:to>
                                        <p:strVal val="visible"/>
                                      </p:to>
                                    </p:set>
                                    <p:animEffect transition="in" filter="blinds(horizontal)">
                                      <p:cBhvr>
                                        <p:cTn id="116" dur="500"/>
                                        <p:tgtEl>
                                          <p:spTgt spid="21"/>
                                        </p:tgtEl>
                                      </p:cBhvr>
                                    </p:animEffect>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grpId="0" nodeType="clickEffect">
                                  <p:stCondLst>
                                    <p:cond delay="0"/>
                                  </p:stCondLst>
                                  <p:childTnLst>
                                    <p:set>
                                      <p:cBhvr>
                                        <p:cTn id="120" dur="1" fill="hold">
                                          <p:stCondLst>
                                            <p:cond delay="0"/>
                                          </p:stCondLst>
                                        </p:cTn>
                                        <p:tgtEl>
                                          <p:spTgt spid="27"/>
                                        </p:tgtEl>
                                        <p:attrNameLst>
                                          <p:attrName>style.visibility</p:attrName>
                                        </p:attrNameLst>
                                      </p:cBhvr>
                                      <p:to>
                                        <p:strVal val="visible"/>
                                      </p:to>
                                    </p:set>
                                    <p:anim calcmode="lin" valueType="num">
                                      <p:cBhvr additive="base">
                                        <p:cTn id="121" dur="500" fill="hold"/>
                                        <p:tgtEl>
                                          <p:spTgt spid="27"/>
                                        </p:tgtEl>
                                        <p:attrNameLst>
                                          <p:attrName>ppt_x</p:attrName>
                                        </p:attrNameLst>
                                      </p:cBhvr>
                                      <p:tavLst>
                                        <p:tav tm="0">
                                          <p:val>
                                            <p:strVal val="#ppt_x"/>
                                          </p:val>
                                        </p:tav>
                                        <p:tav tm="100000">
                                          <p:val>
                                            <p:strVal val="#ppt_x"/>
                                          </p:val>
                                        </p:tav>
                                      </p:tavLst>
                                    </p:anim>
                                    <p:anim calcmode="lin" valueType="num">
                                      <p:cBhvr additive="base">
                                        <p:cTn id="12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1" nodeType="clickEffect">
                                  <p:stCondLst>
                                    <p:cond delay="0"/>
                                  </p:stCondLst>
                                  <p:childTnLst>
                                    <p:set>
                                      <p:cBhvr>
                                        <p:cTn id="126" dur="1" fill="hold">
                                          <p:stCondLst>
                                            <p:cond delay="0"/>
                                          </p:stCondLst>
                                        </p:cTn>
                                        <p:tgtEl>
                                          <p:spTgt spid="27"/>
                                        </p:tgtEl>
                                        <p:attrNameLst>
                                          <p:attrName>style.visibility</p:attrName>
                                        </p:attrNameLst>
                                      </p:cBhvr>
                                      <p:to>
                                        <p:strVal val="visible"/>
                                      </p:to>
                                    </p:set>
                                    <p:animEffect transition="in" filter="blinds(horizontal)">
                                      <p:cBhvr>
                                        <p:cTn id="1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p:bldP spid="53" grpId="0" animBg="1"/>
      <p:bldP spid="4" grpId="0"/>
      <p:bldP spid="5" grpId="0" animBg="1"/>
      <p:bldP spid="6" grpId="0" animBg="1"/>
      <p:bldP spid="54" grpId="0" animBg="1"/>
      <p:bldP spid="7" grpId="0" animBg="1"/>
      <p:bldP spid="8" grpId="0" animBg="1"/>
      <p:bldP spid="9" grpId="0" animBg="1"/>
      <p:bldP spid="10" grpId="0" animBg="1"/>
      <p:bldP spid="11" grpId="0" animBg="1"/>
      <p:bldP spid="12" grpId="0" animBg="1"/>
      <p:bldP spid="21" grpId="0"/>
      <p:bldP spid="51" grpId="0" animBg="1"/>
      <p:bldP spid="22" grpId="0"/>
      <p:bldP spid="23" grpId="0"/>
      <p:bldP spid="52" grpId="0" animBg="1"/>
      <p:bldP spid="27" grpId="0"/>
      <p:bldP spid="27" grpId="1"/>
      <p:bldP spid="2" grpId="0" animBg="1"/>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ss0.bdstatic.com/70cFvHSh_Q1YnxGkpoWK1HF6hhy/it/u=1759378448,3549053204&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9375"/>
            <a:ext cx="9144000" cy="7016750"/>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16"/>
          <p:cNvSpPr txBox="1"/>
          <p:nvPr/>
        </p:nvSpPr>
        <p:spPr>
          <a:xfrm>
            <a:off x="154436" y="247979"/>
            <a:ext cx="40474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ea"/>
              </a:rPr>
              <a:t>萌化高端的设计</a:t>
            </a:r>
          </a:p>
        </p:txBody>
      </p:sp>
      <p:grpSp>
        <p:nvGrpSpPr>
          <p:cNvPr id="9" name="Group 309"/>
          <p:cNvGrpSpPr/>
          <p:nvPr/>
        </p:nvGrpSpPr>
        <p:grpSpPr>
          <a:xfrm>
            <a:off x="620678" y="1103497"/>
            <a:ext cx="6463031" cy="1758949"/>
            <a:chOff x="536014" y="1178503"/>
            <a:chExt cx="5242596" cy="1759045"/>
          </a:xfrm>
        </p:grpSpPr>
        <p:sp>
          <p:nvSpPr>
            <p:cNvPr id="10" name="Text Placeholder 3"/>
            <p:cNvSpPr txBox="1"/>
            <p:nvPr/>
          </p:nvSpPr>
          <p:spPr>
            <a:xfrm>
              <a:off x="536014" y="1178503"/>
              <a:ext cx="2019156" cy="43055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sz="2800" b="1" dirty="0">
                  <a:ln w="0"/>
                  <a:solidFill>
                    <a:schemeClr val="tx1"/>
                  </a:solidFill>
                  <a:latin typeface="微软雅黑" panose="020B0503020204020204" pitchFamily="34" charset="-122"/>
                  <a:ea typeface="微软雅黑" panose="020B0503020204020204" pitchFamily="34" charset="-122"/>
                  <a:sym typeface="+mn-ea"/>
                </a:rPr>
                <a:t>简单易记的名称</a:t>
              </a:r>
            </a:p>
          </p:txBody>
        </p:sp>
        <p:sp>
          <p:nvSpPr>
            <p:cNvPr id="11" name="Text Placeholder 3"/>
            <p:cNvSpPr txBox="1"/>
            <p:nvPr/>
          </p:nvSpPr>
          <p:spPr>
            <a:xfrm>
              <a:off x="536014" y="1720187"/>
              <a:ext cx="5242596" cy="121736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a:lnSpc>
                  <a:spcPct val="110000"/>
                </a:lnSpc>
                <a:spcBef>
                  <a:spcPct val="20000"/>
                </a:spcBef>
                <a:defRPr/>
              </a:pPr>
              <a:r>
                <a:rPr lang="en-US" altLang="zh-CN" sz="1705" b="1" dirty="0">
                  <a:ln w="0"/>
                  <a:solidFill>
                    <a:schemeClr val="accent1"/>
                  </a:solidFill>
                  <a:latin typeface="微软雅黑" panose="020B0503020204020204" pitchFamily="34" charset="-122"/>
                  <a:ea typeface="微软雅黑" panose="020B0503020204020204" pitchFamily="34" charset="-122"/>
                  <a:sym typeface="+mn-ea"/>
                </a:rPr>
                <a:t>“</a:t>
              </a:r>
              <a:r>
                <a:rPr lang="zh-CN" altLang="zh-CN" sz="2400" b="1" dirty="0">
                  <a:ln w="0"/>
                  <a:solidFill>
                    <a:schemeClr val="accent1"/>
                  </a:solidFill>
                  <a:latin typeface="微软雅黑" panose="020B0503020204020204" pitchFamily="34" charset="-122"/>
                  <a:ea typeface="微软雅黑" panose="020B0503020204020204" pitchFamily="34" charset="-122"/>
                  <a:sym typeface="+mn-ea"/>
                </a:rPr>
                <a:t>三只松鼠”</a:t>
              </a:r>
              <a:r>
                <a:rPr lang="zh-CN" altLang="en-US" sz="2400" b="1" dirty="0">
                  <a:ln w="0"/>
                  <a:solidFill>
                    <a:schemeClr val="accent1"/>
                  </a:solidFill>
                  <a:latin typeface="微软雅黑" panose="020B0503020204020204" pitchFamily="34" charset="-122"/>
                  <a:ea typeface="微软雅黑" panose="020B0503020204020204" pitchFamily="34" charset="-122"/>
                  <a:sym typeface="+mn-ea"/>
                </a:rPr>
                <a:t>，</a:t>
              </a:r>
              <a:r>
                <a:rPr lang="zh-CN" altLang="zh-CN" sz="2400" b="1" dirty="0">
                  <a:ln w="0"/>
                  <a:solidFill>
                    <a:schemeClr val="accent1"/>
                  </a:solidFill>
                  <a:latin typeface="微软雅黑" panose="020B0503020204020204" pitchFamily="34" charset="-122"/>
                  <a:ea typeface="微软雅黑" panose="020B0503020204020204" pitchFamily="34" charset="-122"/>
                  <a:sym typeface="+mn-ea"/>
                </a:rPr>
                <a:t>松鼠是坚果的直接联想体。</a:t>
              </a:r>
              <a:r>
                <a:rPr lang="zh-CN" altLang="zh-CN" sz="2400" dirty="0">
                  <a:ln w="0"/>
                  <a:solidFill>
                    <a:schemeClr val="tx1"/>
                  </a:solidFill>
                  <a:latin typeface="微软雅黑" panose="020B0503020204020204" pitchFamily="34" charset="-122"/>
                  <a:ea typeface="微软雅黑" panose="020B0503020204020204" pitchFamily="34" charset="-122"/>
                  <a:sym typeface="+mn-ea"/>
                </a:rPr>
                <a:t>吸引年轻消费者尤其是喜爱小动物，萌宠的年轻女性消费者的注意</a:t>
              </a:r>
              <a:r>
                <a:rPr lang="zh-CN" altLang="zh-CN" sz="2400" dirty="0">
                  <a:ln w="0"/>
                  <a:solidFill>
                    <a:schemeClr val="tx1">
                      <a:lumMod val="85000"/>
                      <a:lumOff val="15000"/>
                    </a:schemeClr>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a:t>
              </a:r>
              <a:endParaRPr lang="zh-CN" altLang="zh-CN" sz="2400" dirty="0">
                <a:ln w="0"/>
                <a:solidFill>
                  <a:schemeClr val="tx1">
                    <a:lumMod val="85000"/>
                    <a:lumOff val="15000"/>
                  </a:schemeClr>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mj-cs"/>
                <a:sym typeface="+mn-ea"/>
              </a:endParaRPr>
            </a:p>
          </p:txBody>
        </p:sp>
      </p:grpSp>
      <p:grpSp>
        <p:nvGrpSpPr>
          <p:cNvPr id="12" name="Group 312"/>
          <p:cNvGrpSpPr/>
          <p:nvPr/>
        </p:nvGrpSpPr>
        <p:grpSpPr>
          <a:xfrm>
            <a:off x="295699" y="3003410"/>
            <a:ext cx="4687569" cy="3159761"/>
            <a:chOff x="789492" y="2625961"/>
            <a:chExt cx="3406753" cy="3159934"/>
          </a:xfrm>
        </p:grpSpPr>
        <p:sp>
          <p:nvSpPr>
            <p:cNvPr id="13" name="Text Placeholder 3"/>
            <p:cNvSpPr txBox="1"/>
            <p:nvPr/>
          </p:nvSpPr>
          <p:spPr>
            <a:xfrm>
              <a:off x="1025316" y="2625961"/>
              <a:ext cx="2264093" cy="430554"/>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sz="2800" b="1" dirty="0">
                  <a:solidFill>
                    <a:schemeClr val="tx1"/>
                  </a:solidFill>
                  <a:latin typeface="微软雅黑" panose="020B0503020204020204" pitchFamily="34" charset="-122"/>
                  <a:ea typeface="微软雅黑" panose="020B0503020204020204" pitchFamily="34" charset="-122"/>
                </a:rPr>
                <a:t>萌化的</a:t>
              </a:r>
              <a:r>
                <a:rPr lang="en-US" altLang="zh-CN" sz="2800" b="1" dirty="0">
                  <a:solidFill>
                    <a:schemeClr val="tx1"/>
                  </a:solidFill>
                  <a:latin typeface="微软雅黑" panose="020B0503020204020204" pitchFamily="34" charset="-122"/>
                  <a:ea typeface="微软雅黑" panose="020B0503020204020204" pitchFamily="34" charset="-122"/>
                </a:rPr>
                <a:t>LOGO</a:t>
              </a:r>
              <a:endParaRPr lang="zh-CN" altLang="en-US" sz="2800" b="1" dirty="0">
                <a:solidFill>
                  <a:schemeClr val="tx1"/>
                </a:solidFill>
                <a:latin typeface="微软雅黑" panose="020B0503020204020204" pitchFamily="34" charset="-122"/>
                <a:ea typeface="微软雅黑" panose="020B0503020204020204" pitchFamily="34" charset="-122"/>
              </a:endParaRPr>
            </a:p>
          </p:txBody>
        </p:sp>
        <p:sp>
          <p:nvSpPr>
            <p:cNvPr id="14" name="Text Placeholder 3"/>
            <p:cNvSpPr txBox="1"/>
            <p:nvPr/>
          </p:nvSpPr>
          <p:spPr>
            <a:xfrm>
              <a:off x="789492" y="3127639"/>
              <a:ext cx="3406753" cy="265825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indent="457200" algn="l">
                <a:lnSpc>
                  <a:spcPct val="120000"/>
                </a:lnSpc>
              </a:pPr>
              <a:r>
                <a:rPr altLang="zh-CN" sz="2400" b="1" dirty="0" err="1">
                  <a:ln w="0"/>
                  <a:solidFill>
                    <a:schemeClr val="accent1"/>
                  </a:solidFill>
                  <a:latin typeface="微软雅黑" panose="020B0503020204020204" pitchFamily="34" charset="-122"/>
                  <a:ea typeface="微软雅黑" panose="020B0503020204020204" pitchFamily="34" charset="-122"/>
                  <a:sym typeface="+mn-ea"/>
                </a:rPr>
                <a:t>LOGO以三只松鼠扁平化萌版设定为主体，突出企业动漫化</a:t>
              </a:r>
              <a:r>
                <a:rPr altLang="zh-CN" sz="2400" b="1" dirty="0">
                  <a:ln w="0"/>
                  <a:solidFill>
                    <a:schemeClr val="tx1"/>
                  </a:solidFill>
                  <a:latin typeface="微软雅黑" panose="020B0503020204020204" pitchFamily="34" charset="-122"/>
                  <a:ea typeface="微软雅黑" panose="020B0503020204020204" pitchFamily="34" charset="-122"/>
                  <a:sym typeface="+mn-ea"/>
                </a:rPr>
                <a:t>。</a:t>
              </a:r>
              <a:r>
                <a:rPr lang="zh-CN" sz="2400" dirty="0">
                  <a:ln w="0"/>
                  <a:solidFill>
                    <a:schemeClr val="tx1"/>
                  </a:solidFill>
                  <a:latin typeface="微软雅黑" panose="020B0503020204020204" pitchFamily="34" charset="-122"/>
                  <a:ea typeface="微软雅黑" panose="020B0503020204020204" pitchFamily="34" charset="-122"/>
                  <a:sym typeface="+mn-ea"/>
                </a:rPr>
                <a:t>三只松鼠的表情手势透露着乐观的生活态度，展现着青春与活力</a:t>
              </a:r>
              <a:r>
                <a:rPr lang="zh-CN" sz="2400" b="1" dirty="0">
                  <a:ln w="0"/>
                  <a:solidFill>
                    <a:schemeClr val="tx1"/>
                  </a:solidFill>
                  <a:latin typeface="微软雅黑" panose="020B0503020204020204" pitchFamily="34" charset="-122"/>
                  <a:ea typeface="微软雅黑" panose="020B0503020204020204" pitchFamily="34" charset="-122"/>
                  <a:sym typeface="+mn-ea"/>
                </a:rPr>
                <a:t>。</a:t>
              </a:r>
              <a:r>
                <a:rPr lang="zh-CN" sz="2400" dirty="0">
                  <a:ln w="0"/>
                  <a:solidFill>
                    <a:schemeClr val="tx1"/>
                  </a:solidFill>
                  <a:latin typeface="微软雅黑" panose="020B0503020204020204" pitchFamily="34" charset="-122"/>
                  <a:ea typeface="微软雅黑" panose="020B0503020204020204" pitchFamily="34" charset="-122"/>
                  <a:sym typeface="+mn-ea"/>
                </a:rPr>
                <a:t>这与当下年轻人喜爱爱动漫，享受生活的理念相符。</a:t>
              </a:r>
              <a:endParaRPr lang="zh-CN" altLang="en-US" sz="2400" dirty="0">
                <a:ln w="0"/>
                <a:solidFill>
                  <a:schemeClr val="tx1"/>
                </a:solidFill>
                <a:latin typeface="微软雅黑" panose="020B0503020204020204" pitchFamily="34" charset="-122"/>
                <a:ea typeface="微软雅黑" panose="020B0503020204020204" pitchFamily="34" charset="-122"/>
                <a:sym typeface="+mn-ea"/>
              </a:endParaRPr>
            </a:p>
          </p:txBody>
        </p:sp>
      </p:grpSp>
      <p:pic>
        <p:nvPicPr>
          <p:cNvPr id="18" name="图片 17" descr="IMG_256"/>
          <p:cNvPicPr/>
          <p:nvPr/>
        </p:nvPicPr>
        <p:blipFill>
          <a:blip r:embed="rId3"/>
          <a:stretch>
            <a:fillRect/>
          </a:stretch>
        </p:blipFill>
        <p:spPr>
          <a:xfrm>
            <a:off x="6586502" y="-49798"/>
            <a:ext cx="1490133" cy="1347893"/>
          </a:xfrm>
          <a:prstGeom prst="rect">
            <a:avLst/>
          </a:prstGeom>
          <a:noFill/>
          <a:ln w="9525">
            <a:noFill/>
          </a:ln>
        </p:spPr>
      </p:pic>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5895" y="3227070"/>
            <a:ext cx="3056255" cy="25565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accel="50000" decel="50000"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500" fill="hold"/>
                                        <p:tgtEl>
                                          <p:spTgt spid="12"/>
                                        </p:tgtEl>
                                        <p:attrNameLst>
                                          <p:attrName>ppt_x</p:attrName>
                                        </p:attrNameLst>
                                      </p:cBhvr>
                                      <p:tavLst>
                                        <p:tav tm="0">
                                          <p:val>
                                            <p:strVal val="#ppt_x"/>
                                          </p:val>
                                        </p:tav>
                                        <p:tav tm="100000">
                                          <p:val>
                                            <p:strVal val="#ppt_x"/>
                                          </p:val>
                                        </p:tav>
                                      </p:tavLst>
                                    </p:anim>
                                    <p:anim calcmode="lin" valueType="num">
                                      <p:cBhvr additive="base">
                                        <p:cTn id="1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ss0.bdstatic.com/70cFvHSh_Q1YnxGkpoWK1HF6hhy/it/u=1759378448,3549053204&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9530"/>
            <a:ext cx="9144000" cy="6887210"/>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16"/>
          <p:cNvSpPr txBox="1"/>
          <p:nvPr/>
        </p:nvSpPr>
        <p:spPr>
          <a:xfrm>
            <a:off x="154436" y="247979"/>
            <a:ext cx="40474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ea"/>
              </a:rPr>
              <a:t>高贵健康的设计</a:t>
            </a:r>
          </a:p>
        </p:txBody>
      </p:sp>
      <p:grpSp>
        <p:nvGrpSpPr>
          <p:cNvPr id="15" name="Group 315"/>
          <p:cNvGrpSpPr/>
          <p:nvPr/>
        </p:nvGrpSpPr>
        <p:grpSpPr>
          <a:xfrm>
            <a:off x="425696" y="1298486"/>
            <a:ext cx="3505835" cy="5274946"/>
            <a:chOff x="291964" y="3419441"/>
            <a:chExt cx="3496176" cy="5275238"/>
          </a:xfrm>
        </p:grpSpPr>
        <p:sp>
          <p:nvSpPr>
            <p:cNvPr id="16" name="Text Placeholder 3"/>
            <p:cNvSpPr txBox="1"/>
            <p:nvPr/>
          </p:nvSpPr>
          <p:spPr>
            <a:xfrm>
              <a:off x="291964" y="3419441"/>
              <a:ext cx="2557066" cy="430554"/>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sz="2800" b="1" dirty="0">
                  <a:solidFill>
                    <a:schemeClr val="tx1"/>
                  </a:solidFill>
                  <a:latin typeface="微软雅黑" panose="020B0503020204020204" pitchFamily="34" charset="-122"/>
                  <a:ea typeface="微软雅黑" panose="020B0503020204020204" pitchFamily="34" charset="-122"/>
                </a:rPr>
                <a:t>网站的</a:t>
              </a:r>
              <a:r>
                <a:rPr lang="zh-CN" altLang="en-US" sz="2800" b="1" dirty="0">
                  <a:solidFill>
                    <a:prstClr val="black"/>
                  </a:solidFill>
                  <a:latin typeface="微软雅黑" panose="020B0503020204020204" pitchFamily="34" charset="-122"/>
                  <a:ea typeface="微软雅黑" panose="020B0503020204020204" pitchFamily="34" charset="-122"/>
                </a:rPr>
                <a:t>高贵健康</a:t>
              </a:r>
              <a:endParaRPr lang="zh-CN" altLang="en-US" sz="2800" b="1" dirty="0">
                <a:solidFill>
                  <a:schemeClr val="tx1"/>
                </a:solidFill>
                <a:latin typeface="微软雅黑" panose="020B0503020204020204" pitchFamily="34" charset="-122"/>
                <a:ea typeface="微软雅黑" panose="020B0503020204020204" pitchFamily="34" charset="-122"/>
              </a:endParaRPr>
            </a:p>
          </p:txBody>
        </p:sp>
        <p:sp>
          <p:nvSpPr>
            <p:cNvPr id="17" name="Text Placeholder 3"/>
            <p:cNvSpPr txBox="1"/>
            <p:nvPr/>
          </p:nvSpPr>
          <p:spPr>
            <a:xfrm>
              <a:off x="291964" y="4043046"/>
              <a:ext cx="3496176" cy="465163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indent="457200" algn="l">
                <a:lnSpc>
                  <a:spcPct val="120000"/>
                </a:lnSpc>
              </a:pPr>
              <a:r>
                <a:rPr lang="zh-CN" altLang="zh-CN" sz="2800" dirty="0">
                  <a:ln w="0"/>
                  <a:solidFill>
                    <a:schemeClr val="tx1"/>
                  </a:solidFill>
                  <a:latin typeface="微软雅黑" panose="020B0503020204020204" pitchFamily="34" charset="-122"/>
                  <a:ea typeface="微软雅黑" panose="020B0503020204020204" pitchFamily="34" charset="-122"/>
                  <a:sym typeface="+mn-ea"/>
                </a:rPr>
                <a:t>三只松鼠的网站设计以森林绿和高端黑作为店铺的主打色，</a:t>
              </a:r>
              <a:r>
                <a:rPr lang="zh-CN" altLang="zh-CN" sz="2800" b="1" dirty="0">
                  <a:ln w="0"/>
                  <a:solidFill>
                    <a:schemeClr val="accent1"/>
                  </a:solidFill>
                  <a:latin typeface="微软雅黑" panose="020B0503020204020204" pitchFamily="34" charset="-122"/>
                  <a:ea typeface="微软雅黑" panose="020B0503020204020204" pitchFamily="34" charset="-122"/>
                  <a:sym typeface="+mn-ea"/>
                </a:rPr>
                <a:t>黑色显高贵，绿色是对产品的暗喻并和产品健康绿色的定位相符</a:t>
              </a:r>
              <a:r>
                <a:rPr lang="zh-CN" altLang="zh-CN" sz="2800" b="1" dirty="0">
                  <a:ln w="0"/>
                  <a:solidFill>
                    <a:schemeClr val="accent1">
                      <a:lumMod val="50000"/>
                    </a:schemeClr>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a:t>
              </a:r>
              <a:r>
                <a:rPr lang="zh-CN" altLang="zh-CN" sz="2800" dirty="0">
                  <a:ln w="0"/>
                  <a:solidFill>
                    <a:schemeClr val="tx1"/>
                  </a:solidFill>
                  <a:latin typeface="微软雅黑" panose="020B0503020204020204" pitchFamily="34" charset="-122"/>
                  <a:ea typeface="微软雅黑" panose="020B0503020204020204" pitchFamily="34" charset="-122"/>
                  <a:sym typeface="+mn-ea"/>
                </a:rPr>
                <a:t>符合年轻消费者对品质与健康的追求心理</a:t>
              </a:r>
              <a:r>
                <a:rPr lang="zh-CN" altLang="zh-CN" sz="1705" dirty="0">
                  <a:ln w="0"/>
                  <a:solidFill>
                    <a:schemeClr val="tx1"/>
                  </a:solidFill>
                  <a:latin typeface="微软雅黑" panose="020B0503020204020204" pitchFamily="34" charset="-122"/>
                  <a:ea typeface="微软雅黑" panose="020B0503020204020204" pitchFamily="34" charset="-122"/>
                  <a:sym typeface="+mn-ea"/>
                </a:rPr>
                <a:t>。</a:t>
              </a:r>
            </a:p>
          </p:txBody>
        </p:sp>
      </p:grpSp>
      <p:pic>
        <p:nvPicPr>
          <p:cNvPr id="18" name="图片 17" descr="IMG_256"/>
          <p:cNvPicPr/>
          <p:nvPr/>
        </p:nvPicPr>
        <p:blipFill>
          <a:blip r:embed="rId3"/>
          <a:stretch>
            <a:fillRect/>
          </a:stretch>
        </p:blipFill>
        <p:spPr>
          <a:xfrm>
            <a:off x="6586502" y="-49798"/>
            <a:ext cx="1490133" cy="1347893"/>
          </a:xfrm>
          <a:prstGeom prst="rect">
            <a:avLst/>
          </a:prstGeom>
          <a:noFill/>
          <a:ln w="9525">
            <a:noFill/>
          </a:ln>
        </p:spPr>
      </p:pic>
      <p:pic>
        <p:nvPicPr>
          <p:cNvPr id="3" name="内容占位符 2" descr="360截图20171125132940197"/>
          <p:cNvPicPr>
            <a:picLocks noGrp="1" noChangeAspect="1"/>
          </p:cNvPicPr>
          <p:nvPr>
            <p:ph idx="1"/>
          </p:nvPr>
        </p:nvPicPr>
        <p:blipFill>
          <a:blip r:embed="rId4"/>
          <a:srcRect r="2210"/>
          <a:stretch>
            <a:fillRect/>
          </a:stretch>
        </p:blipFill>
        <p:spPr>
          <a:xfrm>
            <a:off x="3931285" y="1996440"/>
            <a:ext cx="4848225" cy="35191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ss0.bdstatic.com/70cFvHSh_Q1YnxGkpoWK1HF6hhy/it/u=1759378448,3549053204&amp;fm=27&amp;gp=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
            <a:ext cx="9144000" cy="6828155"/>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241680" y="357569"/>
            <a:ext cx="40474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ea"/>
              </a:rPr>
              <a:t>专业务实的设计</a:t>
            </a:r>
          </a:p>
        </p:txBody>
      </p:sp>
      <p:pic>
        <p:nvPicPr>
          <p:cNvPr id="14" name="图片占位符 13" descr="IMG_256"/>
          <p:cNvPicPr>
            <a:picLocks noGrp="1" noChangeAspect="1"/>
          </p:cNvPicPr>
          <p:nvPr>
            <p:ph type="pic" sz="quarter" idx="16"/>
          </p:nvPr>
        </p:nvPicPr>
        <p:blipFill>
          <a:blip r:embed="rId4"/>
          <a:stretch>
            <a:fillRect/>
          </a:stretch>
        </p:blipFill>
        <p:spPr>
          <a:xfrm>
            <a:off x="2221547" y="4988029"/>
            <a:ext cx="1513163" cy="1250809"/>
          </a:xfrm>
          <a:prstGeom prst="rect">
            <a:avLst/>
          </a:prstGeom>
          <a:noFill/>
          <a:ln w="9525">
            <a:noFill/>
          </a:ln>
        </p:spPr>
      </p:pic>
      <p:grpSp>
        <p:nvGrpSpPr>
          <p:cNvPr id="7" name="Group 312"/>
          <p:cNvGrpSpPr/>
          <p:nvPr/>
        </p:nvGrpSpPr>
        <p:grpSpPr>
          <a:xfrm>
            <a:off x="4533847" y="822628"/>
            <a:ext cx="4250853" cy="5785200"/>
            <a:chOff x="737791" y="2483820"/>
            <a:chExt cx="4251087" cy="5973824"/>
          </a:xfrm>
        </p:grpSpPr>
        <p:sp>
          <p:nvSpPr>
            <p:cNvPr id="8" name="Text Placeholder 3"/>
            <p:cNvSpPr txBox="1"/>
            <p:nvPr/>
          </p:nvSpPr>
          <p:spPr>
            <a:xfrm>
              <a:off x="1045783" y="2483820"/>
              <a:ext cx="3050073" cy="508171"/>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r>
                <a:rPr lang="zh-CN" altLang="en-US" sz="3200" b="1" dirty="0">
                  <a:solidFill>
                    <a:schemeClr val="tx1"/>
                  </a:solidFill>
                  <a:latin typeface="微软雅黑" panose="020B0503020204020204" pitchFamily="34" charset="-122"/>
                  <a:ea typeface="微软雅黑" panose="020B0503020204020204" pitchFamily="34" charset="-122"/>
                </a:rPr>
                <a:t>体贴入微的包装</a:t>
              </a:r>
            </a:p>
          </p:txBody>
        </p:sp>
        <p:sp>
          <p:nvSpPr>
            <p:cNvPr id="9" name="Text Placeholder 3"/>
            <p:cNvSpPr txBox="1"/>
            <p:nvPr/>
          </p:nvSpPr>
          <p:spPr>
            <a:xfrm>
              <a:off x="737791" y="3118247"/>
              <a:ext cx="4251087" cy="533939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457200" indent="-457200" algn="l">
                <a:lnSpc>
                  <a:spcPct val="100000"/>
                </a:lnSpc>
                <a:buFont typeface="Wingdings" panose="05000000000000000000" charset="0"/>
                <a:buChar char=""/>
              </a:pPr>
              <a:r>
                <a:rPr lang="zh-CN" altLang="en-US" sz="2800" dirty="0">
                  <a:solidFill>
                    <a:schemeClr val="tx1"/>
                  </a:solidFill>
                  <a:latin typeface="微软雅黑" panose="020B0503020204020204" pitchFamily="34" charset="-122"/>
                  <a:ea typeface="微软雅黑" panose="020B0503020204020204" pitchFamily="34" charset="-122"/>
                  <a:sym typeface="+mn-ea"/>
                </a:rPr>
                <a:t>坚果的包装根据不同口味，会有</a:t>
              </a:r>
              <a:r>
                <a:rPr lang="zh-CN" altLang="en-US" sz="2800" b="1" dirty="0">
                  <a:solidFill>
                    <a:schemeClr val="accent1"/>
                  </a:solidFill>
                  <a:latin typeface="微软雅黑" panose="020B0503020204020204" pitchFamily="34" charset="-122"/>
                  <a:ea typeface="微软雅黑" panose="020B0503020204020204" pitchFamily="34" charset="-122"/>
                  <a:sym typeface="+mn-ea"/>
                </a:rPr>
                <a:t>不同的设计包装。</a:t>
              </a:r>
            </a:p>
            <a:p>
              <a:pPr marL="457200" indent="-457200" algn="l">
                <a:lnSpc>
                  <a:spcPct val="100000"/>
                </a:lnSpc>
                <a:buFont typeface="Wingdings" panose="05000000000000000000" charset="0"/>
                <a:buChar char=""/>
              </a:pPr>
              <a:r>
                <a:rPr lang="zh-CN" altLang="en-US" sz="2800" b="1" dirty="0">
                  <a:solidFill>
                    <a:schemeClr val="accent1"/>
                  </a:solidFill>
                  <a:latin typeface="微软雅黑" panose="020B0503020204020204" pitchFamily="34" charset="-122"/>
                  <a:ea typeface="微软雅黑" panose="020B0503020204020204" pitchFamily="34" charset="-122"/>
                  <a:sym typeface="+mn-ea"/>
                </a:rPr>
                <a:t>双层食品包装设计</a:t>
              </a:r>
              <a:r>
                <a:rPr lang="zh-CN" altLang="en-US" sz="2800" dirty="0">
                  <a:solidFill>
                    <a:schemeClr val="tx1"/>
                  </a:solidFill>
                  <a:latin typeface="微软雅黑" panose="020B0503020204020204" pitchFamily="34" charset="-122"/>
                  <a:ea typeface="微软雅黑" panose="020B0503020204020204" pitchFamily="34" charset="-122"/>
                  <a:sym typeface="+mn-ea"/>
                </a:rPr>
                <a:t>，外包是防水牛皮纸，内包是真空铝塑袋子。</a:t>
              </a:r>
            </a:p>
            <a:p>
              <a:pPr marL="457200" indent="-457200" algn="l">
                <a:lnSpc>
                  <a:spcPct val="100000"/>
                </a:lnSpc>
                <a:buFont typeface="Wingdings" panose="05000000000000000000" charset="0"/>
                <a:buChar char=""/>
              </a:pPr>
              <a:r>
                <a:rPr lang="zh-CN" altLang="en-US" sz="2800" dirty="0">
                  <a:solidFill>
                    <a:schemeClr val="tx1"/>
                  </a:solidFill>
                  <a:latin typeface="微软雅黑" panose="020B0503020204020204" pitchFamily="34" charset="-122"/>
                  <a:ea typeface="微软雅黑" panose="020B0503020204020204" pitchFamily="34" charset="-122"/>
                  <a:sym typeface="+mn-ea"/>
                </a:rPr>
                <a:t>每一包</a:t>
              </a:r>
              <a:r>
                <a:rPr lang="zh-CN" altLang="en-US" sz="2800" b="1" dirty="0">
                  <a:solidFill>
                    <a:schemeClr val="accent1"/>
                  </a:solidFill>
                  <a:latin typeface="微软雅黑" panose="020B0503020204020204" pitchFamily="34" charset="-122"/>
                  <a:ea typeface="微软雅黑" panose="020B0503020204020204" pitchFamily="34" charset="-122"/>
                  <a:sym typeface="+mn-ea"/>
                </a:rPr>
                <a:t>内附一个口袋夹</a:t>
              </a: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sym typeface="+mn-ea"/>
                </a:rPr>
                <a:t>“鼠小夹”</a:t>
              </a:r>
              <a:r>
                <a:rPr lang="zh-CN" altLang="en-US" sz="2800" b="1" dirty="0">
                  <a:solidFill>
                    <a:schemeClr val="tx1">
                      <a:lumMod val="85000"/>
                      <a:lumOff val="15000"/>
                    </a:schemeClr>
                  </a:solidFill>
                  <a:latin typeface="微软雅黑" panose="020B0503020204020204" pitchFamily="34" charset="-122"/>
                  <a:ea typeface="微软雅黑" panose="020B0503020204020204" pitchFamily="34" charset="-122"/>
                  <a:sym typeface="+mn-ea"/>
                </a:rPr>
                <a:t>，</a:t>
              </a:r>
              <a:r>
                <a:rPr lang="zh-CN" altLang="en-US" sz="2800" dirty="0">
                  <a:solidFill>
                    <a:schemeClr val="tx1"/>
                  </a:solidFill>
                  <a:latin typeface="微软雅黑" panose="020B0503020204020204" pitchFamily="34" charset="-122"/>
                  <a:ea typeface="微软雅黑" panose="020B0503020204020204" pitchFamily="34" charset="-122"/>
                  <a:sym typeface="+mn-ea"/>
                </a:rPr>
                <a:t>针对不同品类的坚果送有</a:t>
              </a: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sym typeface="+mn-ea"/>
                </a:rPr>
                <a:t>开壳工具。</a:t>
              </a:r>
              <a:r>
                <a:rPr lang="zh-CN" altLang="en-US" sz="2800" dirty="0">
                  <a:solidFill>
                    <a:schemeClr val="tx1"/>
                  </a:solidFill>
                  <a:latin typeface="微软雅黑" panose="020B0503020204020204" pitchFamily="34" charset="-122"/>
                  <a:ea typeface="微软雅黑" panose="020B0503020204020204" pitchFamily="34" charset="-122"/>
                  <a:sym typeface="+mn-ea"/>
                </a:rPr>
                <a:t>盒内附带的用于吃后擦手</a:t>
              </a: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sym typeface="+mn-ea"/>
                </a:rPr>
                <a:t>的湿巾</a:t>
              </a:r>
              <a:r>
                <a:rPr lang="zh-CN" altLang="zh-CN" sz="2800" dirty="0">
                  <a:ln w="0"/>
                  <a:solidFill>
                    <a:schemeClr val="tx1"/>
                  </a:solidFill>
                  <a:latin typeface="微软雅黑" panose="020B0503020204020204" pitchFamily="34" charset="-122"/>
                  <a:ea typeface="微软雅黑" panose="020B0503020204020204" pitchFamily="34" charset="-122"/>
                  <a:sym typeface="+mn-ea"/>
                </a:rPr>
                <a:t>、垃圾袋、纸巾、微杂志等等</a:t>
              </a:r>
              <a:r>
                <a:rPr lang="zh-CN" altLang="en-US" sz="2800" b="1" dirty="0">
                  <a:solidFill>
                    <a:schemeClr val="tx1">
                      <a:lumMod val="85000"/>
                      <a:lumOff val="15000"/>
                    </a:schemeClr>
                  </a:solidFill>
                  <a:latin typeface="微软雅黑" panose="020B0503020204020204" pitchFamily="34" charset="-122"/>
                  <a:ea typeface="微软雅黑" panose="020B0503020204020204" pitchFamily="34" charset="-122"/>
                  <a:sym typeface="+mn-ea"/>
                </a:rPr>
                <a:t>。</a:t>
              </a:r>
              <a:endParaRPr lang="zh-CN" altLang="en-US" sz="2800" b="1" dirty="0">
                <a:ln w="0"/>
                <a:solidFill>
                  <a:schemeClr val="tx1">
                    <a:lumMod val="85000"/>
                    <a:lumOff val="15000"/>
                  </a:schemeClr>
                </a:solidFill>
                <a:latin typeface="微软雅黑" panose="020B0503020204020204" pitchFamily="34" charset="-122"/>
                <a:ea typeface="微软雅黑" panose="020B0503020204020204" pitchFamily="34" charset="-122"/>
                <a:sym typeface="+mn-ea"/>
              </a:endParaRPr>
            </a:p>
          </p:txBody>
        </p:sp>
      </p:grpSp>
      <p:pic>
        <p:nvPicPr>
          <p:cNvPr id="4097" name="Picture 1" descr="C:\Users\ASUS\Documents\Tencent Files\1774381451\Image\Group\MGR9X04S0R({ZT4D_N(~N[V.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 y="1651000"/>
            <a:ext cx="4063365" cy="33369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810" y="6985"/>
            <a:ext cx="9135745" cy="6844665"/>
          </a:xfrm>
          <a:prstGeom prst="rect">
            <a:avLst/>
          </a:prstGeom>
        </p:spPr>
      </p:pic>
      <p:sp>
        <p:nvSpPr>
          <p:cNvPr id="4" name="矩形 3"/>
          <p:cNvSpPr/>
          <p:nvPr/>
        </p:nvSpPr>
        <p:spPr>
          <a:xfrm>
            <a:off x="3175" y="6985"/>
            <a:ext cx="5370195" cy="6844665"/>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5"/>
          <p:cNvSpPr txBox="1"/>
          <p:nvPr/>
        </p:nvSpPr>
        <p:spPr>
          <a:xfrm>
            <a:off x="88900" y="1313815"/>
            <a:ext cx="4086225" cy="583565"/>
          </a:xfrm>
          <a:prstGeom prst="rect">
            <a:avLst/>
          </a:prstGeom>
          <a:noFill/>
        </p:spPr>
        <p:txBody>
          <a:bodyPr wrap="square" rtlCol="0">
            <a:spAutoFit/>
          </a:bodyPr>
          <a:lstStyle/>
          <a:p>
            <a:r>
              <a:rPr lang="en-US" altLang="zh-CN" sz="2800" b="1" dirty="0">
                <a:solidFill>
                  <a:schemeClr val="accent1">
                    <a:lumMod val="50000"/>
                  </a:schemeClr>
                </a:solidFill>
                <a:latin typeface="微软雅黑" panose="020B0503020204020204" pitchFamily="34" charset="-122"/>
                <a:ea typeface="微软雅黑" panose="020B0503020204020204" pitchFamily="34" charset="-122"/>
              </a:rPr>
              <a:t>1</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a:t>
            </a:r>
            <a:r>
              <a:rPr lang="zh-CN" altLang="en-US" sz="3200" b="1" dirty="0">
                <a:solidFill>
                  <a:schemeClr val="accent1">
                    <a:lumMod val="50000"/>
                  </a:schemeClr>
                </a:solidFill>
                <a:latin typeface="微软雅黑" panose="020B0503020204020204" pitchFamily="34" charset="-122"/>
                <a:ea typeface="微软雅黑" panose="020B0503020204020204" pitchFamily="34" charset="-122"/>
              </a:rPr>
              <a:t>网上的交互体验</a:t>
            </a:r>
          </a:p>
        </p:txBody>
      </p:sp>
      <p:sp>
        <p:nvSpPr>
          <p:cNvPr id="18" name="文本框 17"/>
          <p:cNvSpPr txBox="1"/>
          <p:nvPr/>
        </p:nvSpPr>
        <p:spPr>
          <a:xfrm>
            <a:off x="127732" y="323149"/>
            <a:ext cx="4047490" cy="744220"/>
          </a:xfrm>
          <a:prstGeom prst="rect">
            <a:avLst/>
          </a:prstGeom>
          <a:noFill/>
        </p:spPr>
        <p:txBody>
          <a:bodyPr wrap="none" lIns="68571" tIns="34286" rIns="68571" bIns="34286" rtlCol="0">
            <a:spAutoFit/>
          </a:bodyPr>
          <a:lstStyle/>
          <a:p>
            <a:pPr algn="ctr" defTabSz="963930"/>
            <a:r>
              <a:rPr lang="zh-CN" altLang="en-US" sz="4400" b="1" dirty="0">
                <a:ea typeface="微软雅黑" panose="020B0503020204020204" pitchFamily="34" charset="-122"/>
                <a:cs typeface="+mn-ea"/>
                <a:sym typeface="+mn-lt"/>
              </a:rPr>
              <a:t>网上卖萌式传播</a:t>
            </a:r>
          </a:p>
        </p:txBody>
      </p:sp>
      <p:sp>
        <p:nvSpPr>
          <p:cNvPr id="21" name="TextBox 11"/>
          <p:cNvSpPr txBox="1"/>
          <p:nvPr/>
        </p:nvSpPr>
        <p:spPr>
          <a:xfrm>
            <a:off x="88900" y="2279650"/>
            <a:ext cx="5284470" cy="4009390"/>
          </a:xfrm>
          <a:prstGeom prst="rect">
            <a:avLst/>
          </a:prstGeom>
          <a:solidFill>
            <a:schemeClr val="bg1"/>
          </a:solidFill>
          <a:ln w="9525">
            <a:solidFill>
              <a:schemeClr val="accent1">
                <a:lumMod val="75000"/>
              </a:schemeClr>
            </a:solidFill>
            <a:prstDash val="sysDash"/>
          </a:ln>
        </p:spPr>
        <p:style>
          <a:lnRef idx="3">
            <a:schemeClr val="lt1"/>
          </a:lnRef>
          <a:fillRef idx="1">
            <a:schemeClr val="accent3"/>
          </a:fillRef>
          <a:effectRef idx="1">
            <a:schemeClr val="accent3"/>
          </a:effectRef>
          <a:fontRef idx="minor">
            <a:schemeClr val="lt1"/>
          </a:fontRef>
        </p:style>
        <p:txBody>
          <a:bodyPr wrap="square" rtlCol="0">
            <a:spAutoFit/>
          </a:bodyPr>
          <a:lstStyle/>
          <a:p>
            <a:pPr marL="457200" indent="-457200">
              <a:lnSpc>
                <a:spcPct val="130000"/>
              </a:lnSpc>
              <a:buFont typeface="Wingdings" panose="05000000000000000000" charset="0"/>
              <a:buChar char=""/>
            </a:pPr>
            <a:r>
              <a:rPr lang="zh-CN" altLang="en-US" sz="2800" b="1" dirty="0">
                <a:solidFill>
                  <a:schemeClr val="accent1"/>
                </a:solidFill>
                <a:latin typeface="微软雅黑" panose="020B0503020204020204" pitchFamily="34" charset="-122"/>
                <a:ea typeface="微软雅黑" panose="020B0503020204020204" pitchFamily="34" charset="-122"/>
              </a:rPr>
              <a:t>可爱卖萌</a:t>
            </a:r>
            <a:r>
              <a:rPr lang="zh-CN" altLang="en-US" sz="2800" dirty="0">
                <a:solidFill>
                  <a:schemeClr val="tx1"/>
                </a:solidFill>
                <a:latin typeface="微软雅黑" panose="020B0503020204020204" pitchFamily="34" charset="-122"/>
                <a:ea typeface="微软雅黑" panose="020B0503020204020204" pitchFamily="34" charset="-122"/>
              </a:rPr>
              <a:t>风格的</a:t>
            </a:r>
            <a:r>
              <a:rPr lang="zh-CN" altLang="en-US" sz="2800" b="1" dirty="0">
                <a:solidFill>
                  <a:schemeClr val="accent1"/>
                </a:solidFill>
                <a:latin typeface="微软雅黑" panose="020B0503020204020204" pitchFamily="34" charset="-122"/>
                <a:ea typeface="微软雅黑" panose="020B0503020204020204" pitchFamily="34" charset="-122"/>
              </a:rPr>
              <a:t>网站页面</a:t>
            </a:r>
            <a:r>
              <a:rPr lang="zh-CN" altLang="en-US" sz="2800" dirty="0">
                <a:solidFill>
                  <a:schemeClr val="tx1"/>
                </a:solidFill>
                <a:latin typeface="微软雅黑" panose="020B0503020204020204" pitchFamily="34" charset="-122"/>
                <a:ea typeface="微软雅黑" panose="020B0503020204020204" pitchFamily="34" charset="-122"/>
              </a:rPr>
              <a:t>设计</a:t>
            </a:r>
          </a:p>
          <a:p>
            <a:pPr marL="457200" indent="-457200">
              <a:lnSpc>
                <a:spcPct val="130000"/>
              </a:lnSpc>
              <a:buFont typeface="Wingdings" panose="05000000000000000000" charset="0"/>
              <a:buChar char=""/>
            </a:pPr>
            <a:r>
              <a:rPr lang="zh-CN" altLang="en-US" sz="2800" dirty="0">
                <a:ln w="0"/>
                <a:solidFill>
                  <a:schemeClr val="tx1">
                    <a:lumMod val="85000"/>
                    <a:lumOff val="15000"/>
                  </a:schemeClr>
                </a:solidFill>
                <a:latin typeface="微软雅黑" panose="020B0503020204020204" pitchFamily="34" charset="-122"/>
                <a:ea typeface="微软雅黑" panose="020B0503020204020204" pitchFamily="34" charset="-122"/>
                <a:sym typeface="+mn-ea"/>
              </a:rPr>
              <a:t>客服分为“小清新组”和“萌货组”，顾客可以根据偏好选择“一对一”</a:t>
            </a:r>
            <a:r>
              <a:rPr lang="zh-CN" altLang="en-US" sz="2800" b="1" dirty="0">
                <a:ln w="0"/>
                <a:solidFill>
                  <a:schemeClr val="accent1"/>
                </a:solidFill>
                <a:latin typeface="微软雅黑" panose="020B0503020204020204" pitchFamily="34" charset="-122"/>
                <a:ea typeface="微软雅黑" panose="020B0503020204020204" pitchFamily="34" charset="-122"/>
                <a:sym typeface="+mn-ea"/>
              </a:rPr>
              <a:t>个性化服务</a:t>
            </a:r>
            <a:r>
              <a:rPr lang="zh-CN" altLang="en-US" sz="2800" dirty="0">
                <a:ln w="0"/>
                <a:solidFill>
                  <a:schemeClr val="accent1">
                    <a:lumMod val="50000"/>
                  </a:schemeClr>
                </a:solidFill>
                <a:latin typeface="微软雅黑" panose="020B0503020204020204" pitchFamily="34" charset="-122"/>
                <a:ea typeface="微软雅黑" panose="020B0503020204020204" pitchFamily="34" charset="-122"/>
                <a:sym typeface="+mn-ea"/>
              </a:rPr>
              <a:t>。</a:t>
            </a:r>
            <a:endParaRPr lang="zh-CN" altLang="en-US" sz="3200" dirty="0">
              <a:ln w="0"/>
              <a:solidFill>
                <a:schemeClr val="accent1">
                  <a:lumMod val="50000"/>
                </a:schemeClr>
              </a:solidFill>
              <a:latin typeface="微软雅黑" panose="020B0503020204020204" pitchFamily="34" charset="-122"/>
              <a:ea typeface="微软雅黑" panose="020B0503020204020204" pitchFamily="34" charset="-122"/>
              <a:sym typeface="+mn-ea"/>
            </a:endParaRPr>
          </a:p>
          <a:p>
            <a:pPr marL="457200" indent="-457200">
              <a:lnSpc>
                <a:spcPct val="130000"/>
              </a:lnSpc>
              <a:buFont typeface="Wingdings" panose="05000000000000000000" charset="0"/>
              <a:buChar char=""/>
            </a:pPr>
            <a:r>
              <a:rPr lang="zh-CN" altLang="en-US" sz="2800" dirty="0">
                <a:solidFill>
                  <a:schemeClr val="tx1"/>
                </a:solidFill>
                <a:latin typeface="微软雅黑" panose="020B0503020204020204" pitchFamily="34" charset="-122"/>
                <a:ea typeface="微软雅黑" panose="020B0503020204020204" pitchFamily="34" charset="-122"/>
              </a:rPr>
              <a:t>“松鼠客服”与顾客交流中称顾客为“</a:t>
            </a: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rPr>
              <a:t>主人</a:t>
            </a:r>
            <a:r>
              <a:rPr lang="zh-CN" altLang="en-US" sz="2800" dirty="0">
                <a:solidFill>
                  <a:schemeClr val="tx1"/>
                </a:solidFill>
                <a:latin typeface="微软雅黑" panose="020B0503020204020204" pitchFamily="34" charset="-122"/>
                <a:ea typeface="微软雅黑" panose="020B0503020204020204" pitchFamily="34" charset="-122"/>
              </a:rPr>
              <a:t>”，把</a:t>
            </a:r>
            <a:r>
              <a:rPr lang="zh-CN" altLang="en-US" sz="2800" b="1" dirty="0">
                <a:solidFill>
                  <a:schemeClr val="accent1"/>
                </a:solidFill>
                <a:latin typeface="微软雅黑" panose="020B0503020204020204" pitchFamily="34" charset="-122"/>
                <a:ea typeface="微软雅黑" panose="020B0503020204020204" pitchFamily="34" charset="-122"/>
              </a:rPr>
              <a:t>卡通形象人格化</a:t>
            </a:r>
          </a:p>
        </p:txBody>
      </p:sp>
      <p:pic>
        <p:nvPicPr>
          <p:cNvPr id="24" name="图片 23" descr="IMG_256"/>
          <p:cNvPicPr/>
          <p:nvPr/>
        </p:nvPicPr>
        <p:blipFill>
          <a:blip r:embed="rId4"/>
          <a:stretch>
            <a:fillRect/>
          </a:stretch>
        </p:blipFill>
        <p:spPr>
          <a:xfrm>
            <a:off x="7197696" y="323092"/>
            <a:ext cx="1490133" cy="1347893"/>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linds(horizontal)">
                                      <p:cBhvr>
                                        <p:cTn id="12" dur="500"/>
                                        <p:tgtEl>
                                          <p:spTgt spid="18"/>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4" presetClass="entr" presetSubtype="16"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box(in)">
                                      <p:cBhvr>
                                        <p:cTn id="21"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18" grpId="0"/>
      <p:bldP spid="2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https://ss1.bdstatic.com/70cFuXSh_Q1YnxGkpoWK1HF6hhy/it/u=2464491424,2282595479&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495"/>
            <a:ext cx="9144000" cy="681101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3"/>
          <a:stretch>
            <a:fillRect/>
          </a:stretch>
        </p:blipFill>
        <p:spPr>
          <a:xfrm>
            <a:off x="5412105" y="23495"/>
            <a:ext cx="3609340" cy="2286000"/>
          </a:xfrm>
          <a:prstGeom prst="rect">
            <a:avLst/>
          </a:prstGeom>
        </p:spPr>
      </p:pic>
      <p:sp>
        <p:nvSpPr>
          <p:cNvPr id="5" name="TextBox 4"/>
          <p:cNvSpPr txBox="1"/>
          <p:nvPr/>
        </p:nvSpPr>
        <p:spPr>
          <a:xfrm>
            <a:off x="163195" y="269240"/>
            <a:ext cx="5509260" cy="768350"/>
          </a:xfrm>
          <a:prstGeom prst="rect">
            <a:avLst/>
          </a:prstGeom>
          <a:noFill/>
        </p:spPr>
        <p:txBody>
          <a:bodyPr wrap="square" rtlCol="0">
            <a:spAutoFit/>
          </a:bodyPr>
          <a:lstStyle/>
          <a:p>
            <a:r>
              <a:rPr lang="zh-CN" altLang="en-US" sz="4400" b="1" dirty="0">
                <a:solidFill>
                  <a:schemeClr val="tx1"/>
                </a:solidFill>
                <a:latin typeface="微软雅黑" panose="020B0503020204020204" pitchFamily="34" charset="-122"/>
                <a:ea typeface="微软雅黑" panose="020B0503020204020204" pitchFamily="34" charset="-122"/>
                <a:sym typeface="+mn-ea"/>
              </a:rPr>
              <a:t>售前与售后阶段</a:t>
            </a:r>
            <a:r>
              <a:rPr lang="zh-CN" altLang="en-US" sz="4400" b="1" dirty="0">
                <a:solidFill>
                  <a:schemeClr val="tx1"/>
                </a:solidFill>
                <a:latin typeface="微软雅黑" panose="020B0503020204020204" pitchFamily="34" charset="-122"/>
                <a:ea typeface="微软雅黑" panose="020B0503020204020204" pitchFamily="34" charset="-122"/>
              </a:rPr>
              <a:t>传播</a:t>
            </a:r>
          </a:p>
        </p:txBody>
      </p:sp>
      <p:sp>
        <p:nvSpPr>
          <p:cNvPr id="10" name="TextBox 9"/>
          <p:cNvSpPr txBox="1"/>
          <p:nvPr/>
        </p:nvSpPr>
        <p:spPr>
          <a:xfrm>
            <a:off x="370840" y="1198880"/>
            <a:ext cx="4552950" cy="1076325"/>
          </a:xfrm>
          <a:prstGeom prst="rect">
            <a:avLst/>
          </a:prstGeom>
          <a:noFill/>
        </p:spPr>
        <p:txBody>
          <a:bodyPr wrap="square" rtlCol="0">
            <a:spAutoFit/>
          </a:bodyPr>
          <a:lstStyle/>
          <a:p>
            <a:r>
              <a:rPr lang="en-US" altLang="zh-CN" sz="2800" b="1" dirty="0">
                <a:solidFill>
                  <a:schemeClr val="accent1">
                    <a:lumMod val="50000"/>
                  </a:schemeClr>
                </a:solidFill>
                <a:latin typeface="微软雅黑" panose="020B0503020204020204" pitchFamily="34" charset="-122"/>
                <a:ea typeface="微软雅黑" panose="020B0503020204020204" pitchFamily="34" charset="-122"/>
              </a:rPr>
              <a:t>2</a:t>
            </a:r>
            <a:r>
              <a:rPr lang="zh-CN" altLang="en-US" sz="3200" b="1" dirty="0">
                <a:solidFill>
                  <a:schemeClr val="accent1">
                    <a:lumMod val="50000"/>
                  </a:schemeClr>
                </a:solidFill>
                <a:latin typeface="微软雅黑" panose="020B0503020204020204" pitchFamily="34" charset="-122"/>
                <a:ea typeface="微软雅黑" panose="020B0503020204020204" pitchFamily="34" charset="-122"/>
              </a:rPr>
              <a:t>、售前与售后阶段的品牌传播与互动</a:t>
            </a:r>
          </a:p>
        </p:txBody>
      </p:sp>
      <p:sp>
        <p:nvSpPr>
          <p:cNvPr id="22" name="TextBox 12"/>
          <p:cNvSpPr txBox="1"/>
          <p:nvPr/>
        </p:nvSpPr>
        <p:spPr>
          <a:xfrm>
            <a:off x="163195" y="2275205"/>
            <a:ext cx="6111240" cy="4399915"/>
          </a:xfrm>
          <a:prstGeom prst="rect">
            <a:avLst/>
          </a:prstGeom>
          <a:solidFill>
            <a:schemeClr val="bg1"/>
          </a:solidFill>
          <a:ln>
            <a:prstDash val="dashDot"/>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marL="342900" indent="-342900">
              <a:lnSpc>
                <a:spcPct val="100000"/>
              </a:lnSpc>
              <a:buFont typeface="Wingdings" panose="05000000000000000000" pitchFamily="2" charset="2"/>
              <a:buChar char="p"/>
            </a:pPr>
            <a:r>
              <a:rPr lang="zh-CN" altLang="en-US" sz="2800" dirty="0">
                <a:solidFill>
                  <a:schemeClr val="tx1"/>
                </a:solidFill>
                <a:latin typeface="微软雅黑" panose="020B0503020204020204" pitchFamily="34" charset="-122"/>
                <a:ea typeface="微软雅黑" panose="020B0503020204020204" pitchFamily="34" charset="-122"/>
              </a:rPr>
              <a:t>售前特点：</a:t>
            </a:r>
          </a:p>
          <a:p>
            <a:pPr>
              <a:lnSpc>
                <a:spcPct val="100000"/>
              </a:lnSpc>
            </a:pPr>
            <a:r>
              <a:rPr lang="zh-CN" altLang="en-US" sz="2800" dirty="0">
                <a:solidFill>
                  <a:schemeClr val="tx1"/>
                </a:solidFill>
                <a:latin typeface="微软雅黑" panose="020B0503020204020204" pitchFamily="34" charset="-122"/>
                <a:ea typeface="微软雅黑" panose="020B0503020204020204" pitchFamily="34" charset="-122"/>
              </a:rPr>
              <a:t> 一是</a:t>
            </a:r>
            <a:r>
              <a:rPr lang="zh-CN" altLang="en-US" sz="2800" dirty="0">
                <a:solidFill>
                  <a:schemeClr val="accent1"/>
                </a:solidFill>
                <a:latin typeface="微软雅黑" panose="020B0503020204020204" pitchFamily="34" charset="-122"/>
                <a:ea typeface="微软雅黑" panose="020B0503020204020204" pitchFamily="34" charset="-122"/>
              </a:rPr>
              <a:t>形象鲜活，定位响亮</a:t>
            </a:r>
            <a:r>
              <a:rPr lang="zh-CN" altLang="en-US" sz="2800" dirty="0">
                <a:solidFill>
                  <a:schemeClr val="tx1"/>
                </a:solidFill>
                <a:latin typeface="微软雅黑" panose="020B0503020204020204" pitchFamily="34" charset="-122"/>
                <a:ea typeface="微软雅黑" panose="020B0503020204020204" pitchFamily="34" charset="-122"/>
              </a:rPr>
              <a:t>，每只松鼠都有自己的名字</a:t>
            </a:r>
          </a:p>
          <a:p>
            <a:pPr>
              <a:lnSpc>
                <a:spcPct val="100000"/>
              </a:lnSpc>
            </a:pPr>
            <a:r>
              <a:rPr lang="zh-CN" altLang="en-US" sz="2800" dirty="0">
                <a:solidFill>
                  <a:schemeClr val="tx1"/>
                </a:solidFill>
                <a:latin typeface="微软雅黑" panose="020B0503020204020204" pitchFamily="34" charset="-122"/>
                <a:ea typeface="微软雅黑" panose="020B0503020204020204" pitchFamily="34" charset="-122"/>
              </a:rPr>
              <a:t> 二是</a:t>
            </a:r>
            <a:r>
              <a:rPr lang="zh-CN" altLang="en-US" sz="2800" dirty="0">
                <a:solidFill>
                  <a:schemeClr val="accent1"/>
                </a:solidFill>
                <a:latin typeface="微软雅黑" panose="020B0503020204020204" pitchFamily="34" charset="-122"/>
                <a:ea typeface="微软雅黑" panose="020B0503020204020204" pitchFamily="34" charset="-122"/>
              </a:rPr>
              <a:t>广告传播</a:t>
            </a:r>
            <a:r>
              <a:rPr lang="zh-CN" altLang="en-US" sz="2800" dirty="0">
                <a:solidFill>
                  <a:schemeClr val="tx1"/>
                </a:solidFill>
                <a:latin typeface="微软雅黑" panose="020B0503020204020204" pitchFamily="34" charset="-122"/>
                <a:ea typeface="微软雅黑" panose="020B0503020204020204" pitchFamily="34" charset="-122"/>
              </a:rPr>
              <a:t>与</a:t>
            </a:r>
            <a:r>
              <a:rPr lang="zh-CN" altLang="en-US" sz="2800" dirty="0">
                <a:solidFill>
                  <a:schemeClr val="accent1"/>
                </a:solidFill>
                <a:latin typeface="微软雅黑" panose="020B0503020204020204" pitchFamily="34" charset="-122"/>
                <a:ea typeface="微软雅黑" panose="020B0503020204020204" pitchFamily="34" charset="-122"/>
              </a:rPr>
              <a:t>热播电视剧植入相结合</a:t>
            </a:r>
          </a:p>
          <a:p>
            <a:pPr>
              <a:lnSpc>
                <a:spcPct val="100000"/>
              </a:lnSpc>
            </a:pPr>
            <a:r>
              <a:rPr lang="zh-CN" altLang="en-US" sz="2800" dirty="0">
                <a:solidFill>
                  <a:schemeClr val="tx1"/>
                </a:solidFill>
                <a:latin typeface="微软雅黑" panose="020B0503020204020204" pitchFamily="34" charset="-122"/>
                <a:ea typeface="微软雅黑" panose="020B0503020204020204" pitchFamily="34" charset="-122"/>
              </a:rPr>
              <a:t> 三是</a:t>
            </a:r>
            <a:r>
              <a:rPr lang="zh-CN" altLang="en-US" sz="2800" dirty="0">
                <a:solidFill>
                  <a:schemeClr val="accent1"/>
                </a:solidFill>
                <a:latin typeface="微软雅黑" panose="020B0503020204020204" pitchFamily="34" charset="-122"/>
                <a:ea typeface="微软雅黑" panose="020B0503020204020204" pitchFamily="34" charset="-122"/>
              </a:rPr>
              <a:t>人性化</a:t>
            </a:r>
            <a:r>
              <a:rPr lang="zh-CN" altLang="en-US" sz="2800" dirty="0">
                <a:solidFill>
                  <a:schemeClr val="tx1"/>
                </a:solidFill>
                <a:latin typeface="微软雅黑" panose="020B0503020204020204" pitchFamily="34" charset="-122"/>
                <a:ea typeface="微软雅黑" panose="020B0503020204020204" pitchFamily="34" charset="-122"/>
              </a:rPr>
              <a:t>的</a:t>
            </a: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rPr>
              <a:t>客户</a:t>
            </a:r>
            <a:r>
              <a:rPr lang="zh-CN" altLang="en-US" sz="2800" dirty="0">
                <a:solidFill>
                  <a:schemeClr val="accent1"/>
                </a:solidFill>
                <a:latin typeface="微软雅黑" panose="020B0503020204020204" pitchFamily="34" charset="-122"/>
                <a:ea typeface="微软雅黑" panose="020B0503020204020204" pitchFamily="34" charset="-122"/>
              </a:rPr>
              <a:t>服务</a:t>
            </a:r>
            <a:r>
              <a:rPr lang="zh-CN" altLang="en-US" sz="2800" dirty="0">
                <a:solidFill>
                  <a:schemeClr val="tx1"/>
                </a:solidFill>
                <a:latin typeface="微软雅黑" panose="020B0503020204020204" pitchFamily="34" charset="-122"/>
                <a:ea typeface="微软雅黑" panose="020B0503020204020204" pitchFamily="34" charset="-122"/>
              </a:rPr>
              <a:t>。</a:t>
            </a:r>
          </a:p>
          <a:p>
            <a:pPr marL="342900" indent="-342900">
              <a:lnSpc>
                <a:spcPct val="100000"/>
              </a:lnSpc>
              <a:buFont typeface="Wingdings" panose="05000000000000000000" pitchFamily="2" charset="2"/>
              <a:buChar char="p"/>
            </a:pPr>
            <a:r>
              <a:rPr lang="zh-CN" altLang="en-US" sz="2800" dirty="0">
                <a:solidFill>
                  <a:schemeClr val="tx1"/>
                </a:solidFill>
                <a:latin typeface="微软雅黑" panose="020B0503020204020204" pitchFamily="34" charset="-122"/>
                <a:ea typeface="微软雅黑" panose="020B0503020204020204" pitchFamily="34" charset="-122"/>
              </a:rPr>
              <a:t>售后特点：</a:t>
            </a:r>
          </a:p>
          <a:p>
            <a:pPr>
              <a:lnSpc>
                <a:spcPct val="100000"/>
              </a:lnSpc>
            </a:pPr>
            <a:r>
              <a:rPr lang="en-US" altLang="zh-CN" sz="2800" dirty="0">
                <a:solidFill>
                  <a:schemeClr val="tx1"/>
                </a:solidFill>
                <a:latin typeface="微软雅黑" panose="020B0503020204020204" pitchFamily="34" charset="-122"/>
                <a:ea typeface="微软雅黑" panose="020B0503020204020204" pitchFamily="34" charset="-122"/>
              </a:rPr>
              <a:t>1</a:t>
            </a:r>
            <a:r>
              <a:rPr lang="zh-CN" altLang="en-US" sz="2800" dirty="0">
                <a:solidFill>
                  <a:schemeClr val="tx1"/>
                </a:solidFill>
                <a:latin typeface="微软雅黑" panose="020B0503020204020204" pitchFamily="34" charset="-122"/>
                <a:ea typeface="微软雅黑" panose="020B0503020204020204" pitchFamily="34" charset="-122"/>
              </a:rPr>
              <a:t>、是通过</a:t>
            </a:r>
            <a:r>
              <a:rPr lang="en-US" altLang="zh-CN" sz="2800" dirty="0">
                <a:solidFill>
                  <a:schemeClr val="accent1"/>
                </a:solidFill>
                <a:latin typeface="微软雅黑" panose="020B0503020204020204" pitchFamily="34" charset="-122"/>
                <a:ea typeface="微软雅黑" panose="020B0503020204020204" pitchFamily="34" charset="-122"/>
              </a:rPr>
              <a:t>APP</a:t>
            </a:r>
            <a:r>
              <a:rPr lang="zh-CN" altLang="en-US" sz="2800" dirty="0">
                <a:solidFill>
                  <a:schemeClr val="tx1"/>
                </a:solidFill>
                <a:latin typeface="微软雅黑" panose="020B0503020204020204" pitchFamily="34" charset="-122"/>
                <a:ea typeface="微软雅黑" panose="020B0503020204020204" pitchFamily="34" charset="-122"/>
              </a:rPr>
              <a:t>打造与客户交流的平台。</a:t>
            </a:r>
          </a:p>
          <a:p>
            <a:pPr>
              <a:lnSpc>
                <a:spcPct val="100000"/>
              </a:lnSpc>
            </a:pPr>
            <a:r>
              <a:rPr lang="en-US" altLang="zh-CN" sz="2800" dirty="0">
                <a:solidFill>
                  <a:schemeClr val="tx1"/>
                </a:solidFill>
                <a:latin typeface="微软雅黑" panose="020B0503020204020204" pitchFamily="34" charset="-122"/>
                <a:ea typeface="微软雅黑" panose="020B0503020204020204" pitchFamily="34" charset="-122"/>
              </a:rPr>
              <a:t>2</a:t>
            </a:r>
            <a:r>
              <a:rPr lang="zh-CN" altLang="en-US" sz="2800" dirty="0">
                <a:solidFill>
                  <a:schemeClr val="tx1"/>
                </a:solidFill>
                <a:latin typeface="微软雅黑" panose="020B0503020204020204" pitchFamily="34" charset="-122"/>
                <a:ea typeface="微软雅黑" panose="020B0503020204020204" pitchFamily="34" charset="-122"/>
              </a:rPr>
              <a:t>、是通过消费者教育进行互动，</a:t>
            </a:r>
            <a:r>
              <a:rPr lang="zh-CN" altLang="en-US" sz="2800" dirty="0">
                <a:solidFill>
                  <a:schemeClr val="accent1"/>
                </a:solidFill>
                <a:latin typeface="微软雅黑" panose="020B0503020204020204" pitchFamily="34" charset="-122"/>
                <a:ea typeface="微软雅黑" panose="020B0503020204020204" pitchFamily="34" charset="-122"/>
              </a:rPr>
              <a:t>强化口碑</a:t>
            </a:r>
            <a:r>
              <a:rPr lang="zh-CN" altLang="en-US" sz="2800" dirty="0">
                <a:solidFill>
                  <a:schemeClr val="tx1"/>
                </a:solidFill>
                <a:latin typeface="微软雅黑" panose="020B0503020204020204" pitchFamily="34" charset="-122"/>
                <a:ea typeface="微软雅黑" panose="020B0503020204020204" pitchFamily="34" charset="-122"/>
              </a:rPr>
              <a:t>。</a:t>
            </a:r>
            <a:r>
              <a:rPr lang="zh-CN" altLang="en-US" sz="1705" dirty="0">
                <a:solidFill>
                  <a:schemeClr val="bg1"/>
                </a:solidFill>
                <a:latin typeface="微软雅黑" panose="020B0503020204020204" pitchFamily="34" charset="-122"/>
                <a:ea typeface="微软雅黑" panose="020B0503020204020204" pitchFamily="34" charset="-122"/>
              </a:rPr>
              <a:t>碑。</a:t>
            </a:r>
          </a:p>
        </p:txBody>
      </p:sp>
      <p:pic>
        <p:nvPicPr>
          <p:cNvPr id="7" name="图片 6"/>
          <p:cNvPicPr>
            <a:picLocks noChangeAspect="1"/>
          </p:cNvPicPr>
          <p:nvPr/>
        </p:nvPicPr>
        <p:blipFill>
          <a:blip r:embed="rId4"/>
          <a:stretch>
            <a:fillRect/>
          </a:stretch>
        </p:blipFill>
        <p:spPr>
          <a:xfrm>
            <a:off x="6416040" y="2913380"/>
            <a:ext cx="2469515" cy="3319780"/>
          </a:xfrm>
          <a:prstGeom prst="rect">
            <a:avLst/>
          </a:prstGeom>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4" presetClass="entr" presetSubtype="16" fill="hold" grpId="0"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box(in)">
                                      <p:cBhvr>
                                        <p:cTn id="16" dur="20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1" y="2202549"/>
            <a:ext cx="4040189" cy="1620352"/>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4" name="TextBox 69"/>
          <p:cNvSpPr>
            <a:spLocks noChangeArrowheads="1"/>
          </p:cNvSpPr>
          <p:nvPr/>
        </p:nvSpPr>
        <p:spPr bwMode="auto">
          <a:xfrm>
            <a:off x="4878990" y="2198580"/>
            <a:ext cx="18796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275" b="1" dirty="0">
                <a:solidFill>
                  <a:schemeClr val="accent1"/>
                </a:solidFill>
                <a:latin typeface="微软雅黑" panose="020B0503020204020204" pitchFamily="34" charset="-122"/>
                <a:ea typeface="微软雅黑" panose="020B0503020204020204" pitchFamily="34" charset="-122"/>
                <a:sym typeface="+mn-ea"/>
              </a:rPr>
              <a:t>0</a:t>
            </a:r>
            <a:r>
              <a:rPr lang="en-US" altLang="zh-CN" sz="2400" b="1" dirty="0">
                <a:solidFill>
                  <a:schemeClr val="accent1"/>
                </a:solidFill>
                <a:latin typeface="微软雅黑" panose="020B0503020204020204" pitchFamily="34" charset="-122"/>
                <a:ea typeface="微软雅黑" panose="020B0503020204020204" pitchFamily="34" charset="-122"/>
                <a:sym typeface="+mn-ea"/>
              </a:rPr>
              <a:t>1 </a:t>
            </a:r>
            <a:r>
              <a:rPr lang="zh-CN" altLang="en-US" sz="2800" b="1" dirty="0">
                <a:solidFill>
                  <a:schemeClr val="accent1"/>
                </a:solidFill>
                <a:latin typeface="微软雅黑" panose="020B0503020204020204" pitchFamily="34" charset="-122"/>
                <a:ea typeface="微软雅黑" panose="020B0503020204020204" pitchFamily="34" charset="-122"/>
                <a:sym typeface="+mn-ea"/>
              </a:rPr>
              <a:t>品牌</a:t>
            </a:r>
            <a:r>
              <a:rPr lang="zh-CN" altLang="en-US" sz="2800" b="1" noProof="0" dirty="0">
                <a:ln>
                  <a:noFill/>
                </a:ln>
                <a:solidFill>
                  <a:schemeClr val="accent1"/>
                </a:solidFill>
                <a:effectLst/>
                <a:uLnTx/>
                <a:uFillTx/>
                <a:latin typeface="微软雅黑" panose="020B0503020204020204" pitchFamily="34" charset="-122"/>
                <a:ea typeface="微软雅黑" panose="020B0503020204020204" pitchFamily="34" charset="-122"/>
                <a:sym typeface="+mn-ea"/>
              </a:rPr>
              <a:t>简介</a:t>
            </a:r>
          </a:p>
        </p:txBody>
      </p:sp>
      <p:sp>
        <p:nvSpPr>
          <p:cNvPr id="7" name="TextBox 72"/>
          <p:cNvSpPr>
            <a:spLocks noChangeArrowheads="1"/>
          </p:cNvSpPr>
          <p:nvPr/>
        </p:nvSpPr>
        <p:spPr bwMode="auto">
          <a:xfrm>
            <a:off x="2123872" y="3212412"/>
            <a:ext cx="1640840" cy="525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sz="3415" dirty="0">
                <a:solidFill>
                  <a:schemeClr val="bg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227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73"/>
          <p:cNvSpPr>
            <a:spLocks noChangeArrowheads="1"/>
          </p:cNvSpPr>
          <p:nvPr/>
        </p:nvSpPr>
        <p:spPr bwMode="auto">
          <a:xfrm>
            <a:off x="2149272" y="2309885"/>
            <a:ext cx="1590040" cy="962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zh-CN" altLang="en-US" sz="6260" b="1">
                <a:solidFill>
                  <a:schemeClr val="bg1"/>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569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直接连接符 74"/>
          <p:cNvSpPr>
            <a:spLocks noChangeShapeType="1"/>
          </p:cNvSpPr>
          <p:nvPr/>
        </p:nvSpPr>
        <p:spPr bwMode="auto">
          <a:xfrm>
            <a:off x="4459714" y="2198579"/>
            <a:ext cx="0" cy="2811660"/>
          </a:xfrm>
          <a:prstGeom prst="line">
            <a:avLst/>
          </a:prstGeom>
          <a:noFill/>
          <a:ln w="12700" cap="flat" cmpd="sng">
            <a:solidFill>
              <a:srgbClr val="7F7F7F"/>
            </a:solidFill>
            <a:round/>
          </a:ln>
          <a:extLst>
            <a:ext uri="{909E8E84-426E-40DD-AFC4-6F175D3DCCD1}">
              <a14:hiddenFill xmlns:a14="http://schemas.microsoft.com/office/drawing/2010/main">
                <a:noFill/>
              </a14:hiddenFill>
            </a:ext>
          </a:extLst>
        </p:spPr>
        <p:txBody>
          <a:bodyPr/>
          <a:lstStyle/>
          <a:p>
            <a:endParaRPr lang="zh-CN" altLang="en-US" sz="1420">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69"/>
          <p:cNvSpPr>
            <a:spLocks noChangeArrowheads="1"/>
          </p:cNvSpPr>
          <p:nvPr/>
        </p:nvSpPr>
        <p:spPr bwMode="auto">
          <a:xfrm>
            <a:off x="4878990" y="2997194"/>
            <a:ext cx="18256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275" b="1">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02 </a:t>
            </a:r>
            <a:r>
              <a:rPr lang="zh-CN" altLang="en-US" sz="2800" b="1">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品牌策略</a:t>
            </a:r>
          </a:p>
        </p:txBody>
      </p:sp>
      <p:sp>
        <p:nvSpPr>
          <p:cNvPr id="20" name="TextBox 69"/>
          <p:cNvSpPr>
            <a:spLocks noChangeArrowheads="1"/>
          </p:cNvSpPr>
          <p:nvPr/>
        </p:nvSpPr>
        <p:spPr bwMode="auto">
          <a:xfrm>
            <a:off x="4878990" y="3795809"/>
            <a:ext cx="18256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275" b="1">
                <a:solidFill>
                  <a:schemeClr val="accent3"/>
                </a:solidFill>
                <a:latin typeface="Arial" panose="020B0604020202020204" pitchFamily="34" charset="0"/>
                <a:ea typeface="微软雅黑" panose="020B0503020204020204" pitchFamily="34" charset="-122"/>
                <a:sym typeface="Arial" panose="020B0604020202020204" pitchFamily="34" charset="0"/>
              </a:rPr>
              <a:t>03 </a:t>
            </a:r>
            <a:r>
              <a:rPr lang="zh-CN" altLang="en-US" sz="2800" b="1">
                <a:solidFill>
                  <a:schemeClr val="accent3"/>
                </a:solidFill>
                <a:latin typeface="Arial" panose="020B0604020202020204" pitchFamily="34" charset="0"/>
                <a:ea typeface="微软雅黑" panose="020B0503020204020204" pitchFamily="34" charset="-122"/>
                <a:sym typeface="Arial" panose="020B0604020202020204" pitchFamily="34" charset="0"/>
              </a:rPr>
              <a:t>案例启示</a:t>
            </a:r>
          </a:p>
        </p:txBody>
      </p:sp>
      <p:sp>
        <p:nvSpPr>
          <p:cNvPr id="21" name="TextBox 69"/>
          <p:cNvSpPr>
            <a:spLocks noChangeArrowheads="1"/>
          </p:cNvSpPr>
          <p:nvPr/>
        </p:nvSpPr>
        <p:spPr bwMode="auto">
          <a:xfrm>
            <a:off x="4878990" y="4594423"/>
            <a:ext cx="18256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275" b="1">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04 </a:t>
            </a:r>
            <a:r>
              <a:rPr lang="zh-CN" altLang="en-US" sz="2800" b="1">
                <a:solidFill>
                  <a:schemeClr val="accent3">
                    <a:lumMod val="50000"/>
                  </a:schemeClr>
                </a:solidFill>
                <a:latin typeface="Arial" panose="020B0604020202020204" pitchFamily="34" charset="0"/>
                <a:ea typeface="微软雅黑" panose="020B0503020204020204" pitchFamily="34" charset="-122"/>
                <a:sym typeface="Arial" panose="020B0604020202020204" pitchFamily="34" charset="0"/>
              </a:rPr>
              <a:t>小组分工</a:t>
            </a:r>
          </a:p>
        </p:txBody>
      </p:sp>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1000" fill="hold"/>
                                        <p:tgtEl>
                                          <p:spTgt spid="4"/>
                                        </p:tgtEl>
                                        <p:attrNameLst>
                                          <p:attrName>ppt_x</p:attrName>
                                        </p:attrNameLst>
                                      </p:cBhvr>
                                      <p:tavLst>
                                        <p:tav tm="0">
                                          <p:val>
                                            <p:strVal val="1+#ppt_w/2"/>
                                          </p:val>
                                        </p:tav>
                                        <p:tav tm="100000">
                                          <p:val>
                                            <p:strVal val="#ppt_x"/>
                                          </p:val>
                                        </p:tav>
                                      </p:tavLst>
                                    </p:anim>
                                    <p:anim calcmode="lin" valueType="num">
                                      <p:cBhvr additive="base">
                                        <p:cTn id="29"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1000" fill="hold"/>
                                        <p:tgtEl>
                                          <p:spTgt spid="19"/>
                                        </p:tgtEl>
                                        <p:attrNameLst>
                                          <p:attrName>ppt_x</p:attrName>
                                        </p:attrNameLst>
                                      </p:cBhvr>
                                      <p:tavLst>
                                        <p:tav tm="0">
                                          <p:val>
                                            <p:strVal val="1+#ppt_w/2"/>
                                          </p:val>
                                        </p:tav>
                                        <p:tav tm="100000">
                                          <p:val>
                                            <p:strVal val="#ppt_x"/>
                                          </p:val>
                                        </p:tav>
                                      </p:tavLst>
                                    </p:anim>
                                    <p:anim calcmode="lin" valueType="num">
                                      <p:cBhvr additive="base">
                                        <p:cTn id="35" dur="10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1000" fill="hold"/>
                                        <p:tgtEl>
                                          <p:spTgt spid="20"/>
                                        </p:tgtEl>
                                        <p:attrNameLst>
                                          <p:attrName>ppt_x</p:attrName>
                                        </p:attrNameLst>
                                      </p:cBhvr>
                                      <p:tavLst>
                                        <p:tav tm="0">
                                          <p:val>
                                            <p:strVal val="1+#ppt_w/2"/>
                                          </p:val>
                                        </p:tav>
                                        <p:tav tm="100000">
                                          <p:val>
                                            <p:strVal val="#ppt_x"/>
                                          </p:val>
                                        </p:tav>
                                      </p:tavLst>
                                    </p:anim>
                                    <p:anim calcmode="lin" valueType="num">
                                      <p:cBhvr additive="base">
                                        <p:cTn id="41" dur="10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2" fill="hold" grpId="0" nodeType="click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1000" fill="hold"/>
                                        <p:tgtEl>
                                          <p:spTgt spid="21"/>
                                        </p:tgtEl>
                                        <p:attrNameLst>
                                          <p:attrName>ppt_x</p:attrName>
                                        </p:attrNameLst>
                                      </p:cBhvr>
                                      <p:tavLst>
                                        <p:tav tm="0">
                                          <p:val>
                                            <p:strVal val="1+#ppt_w/2"/>
                                          </p:val>
                                        </p:tav>
                                        <p:tav tm="100000">
                                          <p:val>
                                            <p:strVal val="#ppt_x"/>
                                          </p:val>
                                        </p:tav>
                                      </p:tavLst>
                                    </p:anim>
                                    <p:anim calcmode="lin" valueType="num">
                                      <p:cBhvr additive="base">
                                        <p:cTn id="4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p:bldP spid="7" grpId="0"/>
      <p:bldP spid="8" grpId="0"/>
      <p:bldP spid="9" grpId="0" bldLvl="0" animBg="1"/>
      <p:bldP spid="19" grpId="0"/>
      <p:bldP spid="20" grpId="0"/>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ss1.bdstatic.com/70cFuXSh_Q1YnxGkpoWK1HF6hhy/it/u=2464491424,2282595479&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495"/>
            <a:ext cx="9144000" cy="681101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3195" y="269240"/>
            <a:ext cx="5509260" cy="768350"/>
          </a:xfrm>
          <a:prstGeom prst="rect">
            <a:avLst/>
          </a:prstGeom>
          <a:noFill/>
        </p:spPr>
        <p:txBody>
          <a:bodyPr wrap="square" rtlCol="0">
            <a:spAutoFit/>
          </a:bodyPr>
          <a:lstStyle/>
          <a:p>
            <a:r>
              <a:rPr lang="zh-CN" altLang="en-US" sz="4400" b="1" dirty="0">
                <a:solidFill>
                  <a:schemeClr val="tx1"/>
                </a:solidFill>
                <a:latin typeface="微软雅黑" panose="020B0503020204020204" pitchFamily="34" charset="-122"/>
                <a:ea typeface="微软雅黑" panose="020B0503020204020204" pitchFamily="34" charset="-122"/>
              </a:rPr>
              <a:t>线下互动传播</a:t>
            </a:r>
          </a:p>
        </p:txBody>
      </p:sp>
      <p:sp>
        <p:nvSpPr>
          <p:cNvPr id="14" name="TextBox 13"/>
          <p:cNvSpPr txBox="1"/>
          <p:nvPr/>
        </p:nvSpPr>
        <p:spPr>
          <a:xfrm>
            <a:off x="163195" y="1339215"/>
            <a:ext cx="4961255" cy="1076325"/>
          </a:xfrm>
          <a:prstGeom prst="rect">
            <a:avLst/>
          </a:prstGeom>
          <a:noFill/>
        </p:spPr>
        <p:txBody>
          <a:bodyPr wrap="square" rtlCol="0">
            <a:spAutoFit/>
          </a:bodyPr>
          <a:lstStyle/>
          <a:p>
            <a:r>
              <a:rPr lang="en-US" altLang="zh-CN" sz="2800" b="1" dirty="0">
                <a:solidFill>
                  <a:schemeClr val="accent1">
                    <a:lumMod val="75000"/>
                  </a:schemeClr>
                </a:solidFill>
                <a:latin typeface="微软雅黑" panose="020B0503020204020204" pitchFamily="34" charset="-122"/>
                <a:ea typeface="微软雅黑" panose="020B0503020204020204" pitchFamily="34" charset="-122"/>
              </a:rPr>
              <a:t>3</a:t>
            </a:r>
            <a:r>
              <a:rPr lang="zh-CN" altLang="en-US" sz="28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200" b="1" dirty="0">
                <a:solidFill>
                  <a:schemeClr val="accent1">
                    <a:lumMod val="75000"/>
                  </a:schemeClr>
                </a:solidFill>
                <a:latin typeface="微软雅黑" panose="020B0503020204020204" pitchFamily="34" charset="-122"/>
                <a:ea typeface="微软雅黑" panose="020B0503020204020204" pitchFamily="34" charset="-122"/>
              </a:rPr>
              <a:t>线下互动体验，开展逆向</a:t>
            </a:r>
            <a:r>
              <a:rPr lang="en-US" altLang="zh-CN" sz="3200" b="1" dirty="0">
                <a:solidFill>
                  <a:schemeClr val="accent1">
                    <a:lumMod val="75000"/>
                  </a:schemeClr>
                </a:solidFill>
                <a:latin typeface="微软雅黑" panose="020B0503020204020204" pitchFamily="34" charset="-122"/>
                <a:ea typeface="微软雅黑" panose="020B0503020204020204" pitchFamily="34" charset="-122"/>
              </a:rPr>
              <a:t>O2O</a:t>
            </a:r>
            <a:r>
              <a:rPr lang="zh-CN" altLang="en-US" sz="3200" b="1" dirty="0">
                <a:solidFill>
                  <a:schemeClr val="accent1">
                    <a:lumMod val="75000"/>
                  </a:schemeClr>
                </a:solidFill>
                <a:latin typeface="微软雅黑" panose="020B0503020204020204" pitchFamily="34" charset="-122"/>
                <a:ea typeface="微软雅黑" panose="020B0503020204020204" pitchFamily="34" charset="-122"/>
              </a:rPr>
              <a:t>营销</a:t>
            </a:r>
          </a:p>
        </p:txBody>
      </p:sp>
      <p:sp>
        <p:nvSpPr>
          <p:cNvPr id="23" name="矩形 22"/>
          <p:cNvSpPr/>
          <p:nvPr/>
        </p:nvSpPr>
        <p:spPr>
          <a:xfrm>
            <a:off x="692785" y="2833370"/>
            <a:ext cx="3244215" cy="2675255"/>
          </a:xfrm>
          <a:prstGeom prst="rect">
            <a:avLst/>
          </a:prstGeom>
          <a:solidFill>
            <a:schemeClr val="bg1"/>
          </a:solidFill>
          <a:ln>
            <a:prstDash val="lgDash"/>
          </a:ln>
        </p:spPr>
        <p:style>
          <a:lnRef idx="1">
            <a:schemeClr val="accent1"/>
          </a:lnRef>
          <a:fillRef idx="3">
            <a:schemeClr val="accent1"/>
          </a:fillRef>
          <a:effectRef idx="2">
            <a:schemeClr val="accent1"/>
          </a:effectRef>
          <a:fontRef idx="minor">
            <a:schemeClr val="lt1"/>
          </a:fontRef>
        </p:style>
        <p:txBody>
          <a:bodyPr wrap="square">
            <a:spAutoFit/>
          </a:bodyPr>
          <a:lstStyle/>
          <a:p>
            <a:pPr marL="342900" indent="-342900">
              <a:lnSpc>
                <a:spcPct val="120000"/>
              </a:lnSpc>
              <a:buFont typeface="Wingdings" panose="05000000000000000000" pitchFamily="2" charset="2"/>
              <a:buChar char="ü"/>
            </a:pPr>
            <a:r>
              <a:rPr lang="zh-CN" altLang="en-US" sz="2800" dirty="0">
                <a:solidFill>
                  <a:schemeClr val="tx1"/>
                </a:solidFill>
                <a:latin typeface="微软雅黑" panose="020B0503020204020204" pitchFamily="34" charset="-122"/>
                <a:ea typeface="微软雅黑" panose="020B0503020204020204" pitchFamily="34" charset="-122"/>
              </a:rPr>
              <a:t>设置</a:t>
            </a:r>
            <a:r>
              <a:rPr lang="zh-CN" altLang="en-US" sz="2800" dirty="0">
                <a:solidFill>
                  <a:schemeClr val="accent1"/>
                </a:solidFill>
                <a:latin typeface="微软雅黑" panose="020B0503020204020204" pitchFamily="34" charset="-122"/>
                <a:ea typeface="微软雅黑" panose="020B0503020204020204" pitchFamily="34" charset="-122"/>
              </a:rPr>
              <a:t>“</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投食店”</a:t>
            </a:r>
            <a:r>
              <a:rPr lang="zh-CN" altLang="en-US" sz="2800" dirty="0">
                <a:solidFill>
                  <a:schemeClr val="tx1"/>
                </a:solidFill>
                <a:latin typeface="微软雅黑" panose="020B0503020204020204" pitchFamily="34" charset="-122"/>
                <a:ea typeface="微软雅黑" panose="020B0503020204020204" pitchFamily="34" charset="-122"/>
              </a:rPr>
              <a:t>，与顾客进行近距离的线下接触与互动，增强顾客体验</a:t>
            </a:r>
          </a:p>
        </p:txBody>
      </p:sp>
      <p:pic>
        <p:nvPicPr>
          <p:cNvPr id="2" name="图片 1"/>
          <p:cNvPicPr>
            <a:picLocks noChangeAspect="1"/>
          </p:cNvPicPr>
          <p:nvPr/>
        </p:nvPicPr>
        <p:blipFill>
          <a:blip r:embed="rId3"/>
          <a:stretch>
            <a:fillRect/>
          </a:stretch>
        </p:blipFill>
        <p:spPr>
          <a:xfrm>
            <a:off x="4984115" y="3810"/>
            <a:ext cx="3523615" cy="2286000"/>
          </a:xfrm>
          <a:prstGeom prst="rect">
            <a:avLst/>
          </a:prstGeom>
        </p:spPr>
      </p:pic>
      <p:pic>
        <p:nvPicPr>
          <p:cNvPr id="3" name="图片 2"/>
          <p:cNvPicPr>
            <a:picLocks noChangeAspect="1"/>
          </p:cNvPicPr>
          <p:nvPr/>
        </p:nvPicPr>
        <p:blipFill>
          <a:blip r:embed="rId4"/>
          <a:stretch>
            <a:fillRect/>
          </a:stretch>
        </p:blipFill>
        <p:spPr>
          <a:xfrm>
            <a:off x="4983480" y="2286000"/>
            <a:ext cx="3524250" cy="2192020"/>
          </a:xfrm>
          <a:prstGeom prst="rect">
            <a:avLst/>
          </a:prstGeom>
        </p:spPr>
      </p:pic>
      <p:pic>
        <p:nvPicPr>
          <p:cNvPr id="4" name="图片 3"/>
          <p:cNvPicPr>
            <a:picLocks noChangeAspect="1"/>
          </p:cNvPicPr>
          <p:nvPr/>
        </p:nvPicPr>
        <p:blipFill>
          <a:blip r:embed="rId5"/>
          <a:stretch>
            <a:fillRect/>
          </a:stretch>
        </p:blipFill>
        <p:spPr>
          <a:xfrm>
            <a:off x="4983480" y="4478020"/>
            <a:ext cx="3524250" cy="2286000"/>
          </a:xfrm>
          <a:prstGeom prst="rect">
            <a:avLst/>
          </a:prstGeom>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4" presetClass="entr" presetSubtype="16" fill="hold" grpId="0"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box(in)">
                                      <p:cBhvr>
                                        <p:cTn id="16" dur="20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fill="hold"/>
                                        <p:tgtEl>
                                          <p:spTgt spid="4"/>
                                        </p:tgtEl>
                                        <p:attrNameLst>
                                          <p:attrName>ppt_x</p:attrName>
                                        </p:attrNameLst>
                                      </p:cBhvr>
                                      <p:tavLst>
                                        <p:tav tm="0">
                                          <p:val>
                                            <p:strVal val="#ppt_x"/>
                                          </p:val>
                                        </p:tav>
                                        <p:tav tm="100000">
                                          <p:val>
                                            <p:strVal val="#ppt_x"/>
                                          </p:val>
                                        </p:tav>
                                      </p:tavLst>
                                    </p:anim>
                                    <p:anim calcmode="lin" valueType="num">
                                      <p:cBhvr additive="base">
                                        <p:cTn id="3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P spid="2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ss1.bdstatic.com/70cFuXSh_Q1YnxGkpoWK1HF6hhy/it/u=2464491424,2282595479&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495"/>
            <a:ext cx="9144000" cy="681101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3195" y="269240"/>
            <a:ext cx="5509260" cy="768350"/>
          </a:xfrm>
          <a:prstGeom prst="rect">
            <a:avLst/>
          </a:prstGeom>
          <a:noFill/>
        </p:spPr>
        <p:txBody>
          <a:bodyPr wrap="square" rtlCol="0">
            <a:spAutoFit/>
          </a:bodyPr>
          <a:lstStyle/>
          <a:p>
            <a:r>
              <a:rPr lang="zh-CN" altLang="en-US" sz="4400" b="1" dirty="0">
                <a:solidFill>
                  <a:schemeClr val="tx1"/>
                </a:solidFill>
                <a:latin typeface="微软雅黑" panose="020B0503020204020204" pitchFamily="34" charset="-122"/>
                <a:ea typeface="微软雅黑" panose="020B0503020204020204" pitchFamily="34" charset="-122"/>
              </a:rPr>
              <a:t>建立和强化口碑传播</a:t>
            </a:r>
          </a:p>
        </p:txBody>
      </p:sp>
      <p:sp>
        <p:nvSpPr>
          <p:cNvPr id="6" name="TextBox 5"/>
          <p:cNvSpPr txBox="1"/>
          <p:nvPr/>
        </p:nvSpPr>
        <p:spPr>
          <a:xfrm>
            <a:off x="299085" y="1379855"/>
            <a:ext cx="4634865" cy="2793365"/>
          </a:xfrm>
          <a:prstGeom prst="rect">
            <a:avLst/>
          </a:prstGeom>
          <a:noFill/>
        </p:spPr>
        <p:txBody>
          <a:bodyPr wrap="square" rtlCol="0">
            <a:spAutoFit/>
          </a:bodyPr>
          <a:lstStyle/>
          <a:p>
            <a:pPr>
              <a:lnSpc>
                <a:spcPct val="110000"/>
              </a:lnSpc>
            </a:pPr>
            <a:r>
              <a:rPr lang="zh-CN" altLang="en-US" sz="3200" b="1" dirty="0">
                <a:latin typeface="微软雅黑" panose="020B0503020204020204" pitchFamily="34" charset="-122"/>
                <a:ea typeface="微软雅黑" panose="020B0503020204020204" pitchFamily="34" charset="-122"/>
              </a:rPr>
              <a:t>传播人群</a:t>
            </a:r>
            <a:r>
              <a:rPr lang="zh-CN" altLang="en-US" sz="2800" dirty="0">
                <a:latin typeface="微软雅黑" panose="020B0503020204020204" pitchFamily="34" charset="-122"/>
                <a:ea typeface="微软雅黑" panose="020B0503020204020204" pitchFamily="34" charset="-122"/>
              </a:rPr>
              <a:t>：</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大学生和刚走上工作岗位的人</a:t>
            </a:r>
            <a:r>
              <a:rPr lang="zh-CN" altLang="en-US" sz="2800" dirty="0">
                <a:latin typeface="微软雅黑" panose="020B0503020204020204" pitchFamily="34" charset="-122"/>
                <a:ea typeface="微软雅黑" panose="020B0503020204020204" pitchFamily="34" charset="-122"/>
              </a:rPr>
              <a:t>，这群</a:t>
            </a:r>
            <a:r>
              <a:rPr lang="en-US" altLang="zh-CN" sz="2800" b="1" dirty="0">
                <a:solidFill>
                  <a:schemeClr val="accent1">
                    <a:lumMod val="50000"/>
                  </a:schemeClr>
                </a:solidFill>
                <a:latin typeface="微软雅黑" panose="020B0503020204020204" pitchFamily="34" charset="-122"/>
                <a:ea typeface="微软雅黑" panose="020B0503020204020204" pitchFamily="34" charset="-122"/>
              </a:rPr>
              <a:t>18</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岁到</a:t>
            </a:r>
            <a:r>
              <a:rPr lang="en-US" altLang="zh-CN" sz="2800" b="1" dirty="0">
                <a:solidFill>
                  <a:schemeClr val="accent1">
                    <a:lumMod val="50000"/>
                  </a:schemeClr>
                </a:solidFill>
                <a:latin typeface="微软雅黑" panose="020B0503020204020204" pitchFamily="34" charset="-122"/>
                <a:ea typeface="微软雅黑" panose="020B0503020204020204" pitchFamily="34" charset="-122"/>
              </a:rPr>
              <a:t>24</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岁</a:t>
            </a:r>
            <a:r>
              <a:rPr lang="zh-CN" altLang="en-US" sz="2800" dirty="0">
                <a:latin typeface="微软雅黑" panose="020B0503020204020204" pitchFamily="34" charset="-122"/>
                <a:ea typeface="微软雅黑" panose="020B0503020204020204" pitchFamily="34" charset="-122"/>
              </a:rPr>
              <a:t>的人，接受新生事物能力强，参与感强，心里没有品牌，白纸一张</a:t>
            </a:r>
            <a:r>
              <a:rPr lang="zh-CN" altLang="en-US" sz="2400" dirty="0">
                <a:latin typeface="微软雅黑" panose="020B0503020204020204" pitchFamily="34" charset="-122"/>
                <a:ea typeface="微软雅黑" panose="020B0503020204020204" pitchFamily="34" charset="-122"/>
              </a:rPr>
              <a:t>。</a:t>
            </a:r>
            <a:endParaRPr lang="en-US" altLang="zh-CN" sz="1565" dirty="0">
              <a:latin typeface="微软雅黑" panose="020B0503020204020204" pitchFamily="34" charset="-122"/>
              <a:ea typeface="微软雅黑" panose="020B0503020204020204" pitchFamily="34" charset="-122"/>
            </a:endParaRPr>
          </a:p>
          <a:p>
            <a:pPr>
              <a:lnSpc>
                <a:spcPct val="110000"/>
              </a:lnSpc>
            </a:pPr>
            <a:r>
              <a:rPr lang="zh-CN" altLang="en-US" sz="1565" dirty="0">
                <a:latin typeface="微软雅黑" panose="020B0503020204020204" pitchFamily="34" charset="-122"/>
                <a:ea typeface="微软雅黑" panose="020B0503020204020204" pitchFamily="34" charset="-122"/>
              </a:rPr>
              <a:t>  </a:t>
            </a:r>
            <a:endParaRPr lang="zh-CN" altLang="en-US" sz="1565" dirty="0"/>
          </a:p>
        </p:txBody>
      </p:sp>
      <p:pic>
        <p:nvPicPr>
          <p:cNvPr id="3" name="图片 2"/>
          <p:cNvPicPr>
            <a:picLocks noChangeAspect="1"/>
          </p:cNvPicPr>
          <p:nvPr/>
        </p:nvPicPr>
        <p:blipFill>
          <a:blip r:embed="rId3"/>
          <a:stretch>
            <a:fillRect/>
          </a:stretch>
        </p:blipFill>
        <p:spPr>
          <a:xfrm>
            <a:off x="4933950" y="1364615"/>
            <a:ext cx="3933825" cy="2808605"/>
          </a:xfrm>
          <a:prstGeom prst="rect">
            <a:avLst/>
          </a:prstGeom>
        </p:spPr>
      </p:pic>
      <p:pic>
        <p:nvPicPr>
          <p:cNvPr id="4" name="图片 3"/>
          <p:cNvPicPr>
            <a:picLocks noChangeAspect="1"/>
          </p:cNvPicPr>
          <p:nvPr/>
        </p:nvPicPr>
        <p:blipFill>
          <a:blip r:embed="rId4"/>
          <a:stretch>
            <a:fillRect/>
          </a:stretch>
        </p:blipFill>
        <p:spPr>
          <a:xfrm>
            <a:off x="2040255" y="4173220"/>
            <a:ext cx="3934460" cy="2578735"/>
          </a:xfrm>
          <a:prstGeom prst="rect">
            <a:avLst/>
          </a:prstGeom>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ss1.bdstatic.com/70cFuXSh_Q1YnxGkpoWK1HF6hhy/it/u=2464491424,2282595479&amp;fm=27&amp;gp=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495"/>
            <a:ext cx="9144000" cy="681101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63195" y="269240"/>
            <a:ext cx="5509260" cy="768350"/>
          </a:xfrm>
          <a:prstGeom prst="rect">
            <a:avLst/>
          </a:prstGeom>
          <a:noFill/>
        </p:spPr>
        <p:txBody>
          <a:bodyPr wrap="square" rtlCol="0">
            <a:spAutoFit/>
          </a:bodyPr>
          <a:lstStyle/>
          <a:p>
            <a:r>
              <a:rPr lang="zh-CN" altLang="en-US" sz="4400" b="1" dirty="0">
                <a:solidFill>
                  <a:schemeClr val="tx1"/>
                </a:solidFill>
                <a:latin typeface="微软雅黑" panose="020B0503020204020204" pitchFamily="34" charset="-122"/>
                <a:ea typeface="微软雅黑" panose="020B0503020204020204" pitchFamily="34" charset="-122"/>
              </a:rPr>
              <a:t>建立和强化口碑传播</a:t>
            </a:r>
          </a:p>
        </p:txBody>
      </p:sp>
      <p:sp>
        <p:nvSpPr>
          <p:cNvPr id="7" name="矩形 6"/>
          <p:cNvSpPr/>
          <p:nvPr/>
        </p:nvSpPr>
        <p:spPr>
          <a:xfrm>
            <a:off x="214630" y="1037590"/>
            <a:ext cx="5096510" cy="5252085"/>
          </a:xfrm>
          <a:prstGeom prst="rect">
            <a:avLst/>
          </a:prstGeom>
        </p:spPr>
        <p:txBody>
          <a:bodyPr wrap="square">
            <a:spAutoFit/>
          </a:bodyPr>
          <a:lstStyle/>
          <a:p>
            <a:pPr>
              <a:lnSpc>
                <a:spcPct val="110000"/>
              </a:lnSpc>
            </a:pPr>
            <a:r>
              <a:rPr lang="zh-CN" altLang="en-US" sz="3200" b="1" dirty="0">
                <a:latin typeface="微软雅黑" panose="020B0503020204020204" pitchFamily="34" charset="-122"/>
                <a:ea typeface="微软雅黑" panose="020B0503020204020204" pitchFamily="34" charset="-122"/>
                <a:sym typeface="+mn-ea"/>
              </a:rPr>
              <a:t>传播策略</a:t>
            </a:r>
            <a:r>
              <a:rPr lang="zh-CN" altLang="en-US" sz="2800" dirty="0">
                <a:latin typeface="微软雅黑" panose="020B0503020204020204" pitchFamily="34" charset="-122"/>
                <a:ea typeface="微软雅黑" panose="020B0503020204020204" pitchFamily="34" charset="-122"/>
                <a:sym typeface="+mn-ea"/>
              </a:rPr>
              <a:t>： </a:t>
            </a:r>
          </a:p>
          <a:p>
            <a:pPr marL="457200" indent="-457200">
              <a:lnSpc>
                <a:spcPct val="110000"/>
              </a:lnSpc>
              <a:buFont typeface="Wingdings" panose="05000000000000000000" charset="0"/>
              <a:buChar char=""/>
            </a:pPr>
            <a:r>
              <a:rPr lang="zh-CN" altLang="en-US" sz="2800" dirty="0">
                <a:latin typeface="微软雅黑" panose="020B0503020204020204" pitchFamily="34" charset="-122"/>
                <a:ea typeface="微软雅黑" panose="020B0503020204020204" pitchFamily="34" charset="-122"/>
                <a:sym typeface="+mn-ea"/>
              </a:rPr>
              <a:t>第一波用</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sym typeface="+mn-ea"/>
              </a:rPr>
              <a:t>低价赚人气、赚口碑</a:t>
            </a:r>
            <a:r>
              <a:rPr lang="zh-CN" altLang="en-US" sz="2800" dirty="0">
                <a:latin typeface="微软雅黑" panose="020B0503020204020204" pitchFamily="34" charset="-122"/>
                <a:ea typeface="微软雅黑" panose="020B0503020204020204" pitchFamily="34" charset="-122"/>
                <a:sym typeface="+mn-ea"/>
              </a:rPr>
              <a:t>，</a:t>
            </a:r>
            <a:r>
              <a:rPr lang="zh-CN" altLang="en-US" sz="2400" dirty="0">
                <a:latin typeface="微软雅黑" panose="020B0503020204020204" pitchFamily="34" charset="-122"/>
                <a:ea typeface="微软雅黑" panose="020B0503020204020204" pitchFamily="34" charset="-122"/>
                <a:sym typeface="+mn-ea"/>
              </a:rPr>
              <a:t>刺激准客户消费，让客户为满足感而付费，新用户给更多的</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优惠</a:t>
            </a:r>
            <a:r>
              <a:rPr lang="zh-CN" altLang="en-US" sz="2400" dirty="0">
                <a:latin typeface="微软雅黑" panose="020B0503020204020204" pitchFamily="34" charset="-122"/>
                <a:ea typeface="微软雅黑" panose="020B0503020204020204" pitchFamily="34" charset="-122"/>
                <a:sym typeface="+mn-ea"/>
              </a:rPr>
              <a:t>，老用户联系靠的是</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情感。</a:t>
            </a:r>
          </a:p>
          <a:p>
            <a:pPr>
              <a:lnSpc>
                <a:spcPct val="110000"/>
              </a:lnSpc>
            </a:pPr>
            <a:endParaRPr lang="en-US" altLang="zh-CN" sz="1705" dirty="0">
              <a:latin typeface="微软雅黑" panose="020B0503020204020204" pitchFamily="34" charset="-122"/>
              <a:ea typeface="微软雅黑" panose="020B0503020204020204" pitchFamily="34" charset="-122"/>
            </a:endParaRPr>
          </a:p>
          <a:p>
            <a:pPr marL="457200" indent="-457200">
              <a:lnSpc>
                <a:spcPct val="110000"/>
              </a:lnSpc>
              <a:buFont typeface="Wingdings" panose="05000000000000000000" charset="0"/>
              <a:buChar char=""/>
            </a:pPr>
            <a:r>
              <a:rPr lang="zh-CN" altLang="en-US" sz="2800" dirty="0">
                <a:latin typeface="微软雅黑" panose="020B0503020204020204" pitchFamily="34" charset="-122"/>
                <a:ea typeface="微软雅黑" panose="020B0503020204020204" pitchFamily="34" charset="-122"/>
              </a:rPr>
              <a:t>定期会组织一些</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消费者教育活动</a:t>
            </a:r>
            <a:r>
              <a:rPr lang="zh-CN" altLang="en-US" sz="2800" dirty="0">
                <a:latin typeface="微软雅黑" panose="020B0503020204020204" pitchFamily="34" charset="-122"/>
                <a:ea typeface="微软雅黑" panose="020B0503020204020204" pitchFamily="34" charset="-122"/>
              </a:rPr>
              <a:t>，加强与顾客的互动。</a:t>
            </a:r>
            <a:r>
              <a:rPr lang="zh-CN" altLang="en-US" sz="2400" dirty="0">
                <a:latin typeface="微软雅黑" panose="020B0503020204020204" pitchFamily="34" charset="-122"/>
                <a:ea typeface="微软雅黑" panose="020B0503020204020204" pitchFamily="34" charset="-122"/>
              </a:rPr>
              <a:t>在微博、微信等社交平台上，他们还展开话题讨论。这样既可以增进与顾客的情感交流，也可以形成良好口碑，强化品牌记忆。</a:t>
            </a:r>
          </a:p>
        </p:txBody>
      </p:sp>
      <p:pic>
        <p:nvPicPr>
          <p:cNvPr id="2" name="图片 1"/>
          <p:cNvPicPr>
            <a:picLocks noChangeAspect="1"/>
          </p:cNvPicPr>
          <p:nvPr/>
        </p:nvPicPr>
        <p:blipFill>
          <a:blip r:embed="rId3"/>
          <a:stretch>
            <a:fillRect/>
          </a:stretch>
        </p:blipFill>
        <p:spPr>
          <a:xfrm>
            <a:off x="5466080" y="173990"/>
            <a:ext cx="3586480" cy="2286000"/>
          </a:xfrm>
          <a:prstGeom prst="rect">
            <a:avLst/>
          </a:prstGeom>
        </p:spPr>
      </p:pic>
      <p:pic>
        <p:nvPicPr>
          <p:cNvPr id="3" name="图片 2"/>
          <p:cNvPicPr>
            <a:picLocks noChangeAspect="1"/>
          </p:cNvPicPr>
          <p:nvPr/>
        </p:nvPicPr>
        <p:blipFill>
          <a:blip r:embed="rId4"/>
          <a:stretch>
            <a:fillRect/>
          </a:stretch>
        </p:blipFill>
        <p:spPr>
          <a:xfrm>
            <a:off x="5310505" y="2459990"/>
            <a:ext cx="3834130" cy="2286000"/>
          </a:xfrm>
          <a:prstGeom prst="rect">
            <a:avLst/>
          </a:prstGeom>
        </p:spPr>
      </p:pic>
      <p:pic>
        <p:nvPicPr>
          <p:cNvPr id="4" name="图片 3"/>
          <p:cNvPicPr>
            <a:picLocks noChangeAspect="1"/>
          </p:cNvPicPr>
          <p:nvPr/>
        </p:nvPicPr>
        <p:blipFill>
          <a:blip r:embed="rId5"/>
          <a:stretch>
            <a:fillRect/>
          </a:stretch>
        </p:blipFill>
        <p:spPr>
          <a:xfrm>
            <a:off x="5311140" y="4745990"/>
            <a:ext cx="3833495" cy="1993265"/>
          </a:xfrm>
          <a:prstGeom prst="rect">
            <a:avLst/>
          </a:prstGeom>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ox(in)">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52400" y="1160145"/>
            <a:ext cx="3536315" cy="2691765"/>
          </a:xfrm>
          <a:prstGeom prst="rect">
            <a:avLst/>
          </a:prstGeom>
        </p:spPr>
        <p:txBody>
          <a:bodyPr wrap="square">
            <a:spAutoFit/>
          </a:bodyPr>
          <a:lstStyle/>
          <a:p>
            <a:pPr algn="ctr"/>
            <a:r>
              <a:rPr lang="zh-CN" altLang="en-US" sz="2800" b="1" dirty="0">
                <a:solidFill>
                  <a:schemeClr val="tx2">
                    <a:lumMod val="50000"/>
                  </a:schemeClr>
                </a:solidFill>
                <a:latin typeface="微软雅黑" panose="020B0503020204020204" pitchFamily="34" charset="-122"/>
                <a:ea typeface="微软雅黑" panose="020B0503020204020204" pitchFamily="34" charset="-122"/>
              </a:rPr>
              <a:t>背景分析</a:t>
            </a:r>
          </a:p>
          <a:p>
            <a:endParaRPr lang="en-US" altLang="zh-CN" sz="100" dirty="0"/>
          </a:p>
          <a:p>
            <a:pPr>
              <a:lnSpc>
                <a:spcPct val="125000"/>
              </a:lnSpc>
            </a:pPr>
            <a:r>
              <a:rPr lang="zh-CN" altLang="en-US" sz="2800" dirty="0">
                <a:latin typeface="微软雅黑" panose="020B0503020204020204" pitchFamily="34" charset="-122"/>
                <a:ea typeface="微软雅黑" panose="020B0503020204020204" pitchFamily="34" charset="-122"/>
              </a:rPr>
              <a:t>市场上坚果品类的竞争者很多，坚果市场产品也呈现同质化的趋势。</a:t>
            </a:r>
          </a:p>
        </p:txBody>
      </p:sp>
      <p:sp>
        <p:nvSpPr>
          <p:cNvPr id="5" name="TextBox 4"/>
          <p:cNvSpPr txBox="1"/>
          <p:nvPr/>
        </p:nvSpPr>
        <p:spPr>
          <a:xfrm>
            <a:off x="295275" y="391795"/>
            <a:ext cx="2897505" cy="768350"/>
          </a:xfrm>
          <a:prstGeom prst="rect">
            <a:avLst/>
          </a:prstGeom>
          <a:noFill/>
        </p:spPr>
        <p:txBody>
          <a:bodyPr wrap="square" rtlCol="0">
            <a:spAutoFit/>
          </a:bodyPr>
          <a:lstStyle/>
          <a:p>
            <a:r>
              <a:rPr lang="zh-CN" altLang="en-US" sz="4400" b="1" dirty="0">
                <a:latin typeface="微软雅黑" panose="020B0503020204020204" pitchFamily="34" charset="-122"/>
                <a:ea typeface="微软雅黑" panose="020B0503020204020204" pitchFamily="34" charset="-122"/>
              </a:rPr>
              <a:t>品牌延伸</a:t>
            </a:r>
          </a:p>
        </p:txBody>
      </p:sp>
      <p:sp>
        <p:nvSpPr>
          <p:cNvPr id="6" name="矩形 5"/>
          <p:cNvSpPr/>
          <p:nvPr/>
        </p:nvSpPr>
        <p:spPr>
          <a:xfrm>
            <a:off x="3688715" y="1093470"/>
            <a:ext cx="5247005" cy="5631180"/>
          </a:xfrm>
          <a:prstGeom prst="rect">
            <a:avLst/>
          </a:prstGeom>
        </p:spPr>
        <p:txBody>
          <a:bodyPr wrap="square">
            <a:spAutoFit/>
          </a:bodyPr>
          <a:lstStyle/>
          <a:p>
            <a:pPr algn="ctr">
              <a:lnSpc>
                <a:spcPct val="125000"/>
              </a:lnSpc>
            </a:pPr>
            <a:r>
              <a:rPr lang="zh-CN" altLang="en-US" sz="2800" b="1" dirty="0">
                <a:solidFill>
                  <a:schemeClr val="tx2">
                    <a:lumMod val="50000"/>
                  </a:schemeClr>
                </a:solidFill>
                <a:latin typeface="微软雅黑" panose="020B0503020204020204" pitchFamily="34" charset="-122"/>
                <a:ea typeface="微软雅黑" panose="020B0503020204020204" pitchFamily="34" charset="-122"/>
              </a:rPr>
              <a:t>产品扩充</a:t>
            </a:r>
            <a:endParaRPr lang="en-US" altLang="zh-CN" sz="2800" b="1" dirty="0">
              <a:solidFill>
                <a:schemeClr val="tx2">
                  <a:lumMod val="50000"/>
                </a:schemeClr>
              </a:solidFill>
              <a:latin typeface="微软雅黑" panose="020B0503020204020204" pitchFamily="34" charset="-122"/>
              <a:ea typeface="微软雅黑" panose="020B0503020204020204" pitchFamily="34" charset="-122"/>
            </a:endParaRPr>
          </a:p>
          <a:p>
            <a:pPr>
              <a:lnSpc>
                <a:spcPct val="125000"/>
              </a:lnSpc>
            </a:pPr>
            <a:r>
              <a:rPr lang="zh-CN" altLang="en-US" sz="1400" dirty="0">
                <a:latin typeface="微软雅黑" panose="020B0503020204020204" pitchFamily="34" charset="-122"/>
                <a:ea typeface="微软雅黑" panose="020B0503020204020204" pitchFamily="34" charset="-122"/>
              </a:rPr>
              <a:t>“</a:t>
            </a:r>
            <a:r>
              <a:rPr lang="zh-CN" altLang="en-US" sz="2000" b="1" dirty="0">
                <a:solidFill>
                  <a:schemeClr val="accent1">
                    <a:lumMod val="50000"/>
                  </a:schemeClr>
                </a:solidFill>
                <a:latin typeface="微软雅黑" panose="020B0503020204020204" pitchFamily="34" charset="-122"/>
                <a:ea typeface="微软雅黑" panose="020B0503020204020204" pitchFamily="34" charset="-122"/>
              </a:rPr>
              <a:t>三只松鼠”是通过品牌延伸来提升专业化程度的。</a:t>
            </a:r>
          </a:p>
          <a:p>
            <a:pPr marL="457200" indent="-457200">
              <a:lnSpc>
                <a:spcPct val="125000"/>
              </a:lnSpc>
              <a:buFont typeface="+mj-lt"/>
              <a:buAutoNum type="arabicPeriod"/>
            </a:pPr>
            <a:r>
              <a:rPr lang="zh-CN" altLang="en-US" sz="2000" dirty="0">
                <a:latin typeface="微软雅黑" panose="020B0503020204020204" pitchFamily="34" charset="-122"/>
                <a:ea typeface="微软雅黑" panose="020B0503020204020204" pitchFamily="34" charset="-122"/>
              </a:rPr>
              <a:t>推出子品牌：根据关联形象开展品牌延伸，将一部分原有产品从母品牌下剥离，再融入新产品，推出三个子品牌 。</a:t>
            </a:r>
          </a:p>
          <a:p>
            <a:pPr marL="457200" indent="-457200">
              <a:lnSpc>
                <a:spcPct val="125000"/>
              </a:lnSpc>
              <a:buAutoNum type="arabicPeriod"/>
            </a:pPr>
            <a:r>
              <a:rPr lang="zh-CN" altLang="en-US" sz="2000" dirty="0">
                <a:latin typeface="微软雅黑" panose="020B0503020204020204" pitchFamily="34" charset="-122"/>
                <a:ea typeface="微软雅黑" panose="020B0503020204020204" pitchFamily="34" charset="-122"/>
              </a:rPr>
              <a:t>开发子品牌：各个子品牌旗下延伸了不同品类的休闲食品，各个子品牌分别起了各有特性的名字。</a:t>
            </a:r>
          </a:p>
          <a:p>
            <a:pPr marL="457200" indent="-457200">
              <a:lnSpc>
                <a:spcPct val="125000"/>
              </a:lnSpc>
              <a:buAutoNum type="arabicPeriod"/>
            </a:pPr>
            <a:r>
              <a:rPr lang="zh-CN" altLang="en-US" sz="2000" dirty="0">
                <a:latin typeface="微软雅黑" panose="020B0503020204020204" pitchFamily="34" charset="-122"/>
                <a:ea typeface="微软雅黑" panose="020B0503020204020204" pitchFamily="34" charset="-122"/>
              </a:rPr>
              <a:t>品牌的延伸，不但使得“三只松鼠”在坚果领域更加专业，同时各子品牌也借助三只松鼠的形象关联，将坚果以外的三种新品类以更快的速度和最小的成本取得消费者的信任与选择。</a:t>
            </a: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379" y="4050400"/>
            <a:ext cx="3465040" cy="1803523"/>
          </a:xfrm>
          <a:prstGeom prst="rect">
            <a:avLst/>
          </a:prstGeom>
          <a:ln w="190500" cap="sq">
            <a:solidFill>
              <a:srgbClr val="C8C6BD"/>
            </a:solidFill>
            <a:prstDash val="solid"/>
            <a:miter lim="800000"/>
            <a:headEnd/>
            <a:tailEnd/>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692" y="182387"/>
            <a:ext cx="3691696" cy="1187478"/>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ox(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 presetClass="entr" presetSubtype="16"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ox(in)">
                                      <p:cBhvr>
                                        <p:cTn id="23" dur="2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01"/>
          <p:cNvCxnSpPr/>
          <p:nvPr/>
        </p:nvCxnSpPr>
        <p:spPr>
          <a:xfrm flipH="1">
            <a:off x="2507014" y="3652171"/>
            <a:ext cx="2019733"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4" name="Down Arrow Callout 133"/>
          <p:cNvSpPr/>
          <p:nvPr/>
        </p:nvSpPr>
        <p:spPr>
          <a:xfrm>
            <a:off x="2164080" y="1232535"/>
            <a:ext cx="2847975" cy="2332990"/>
          </a:xfrm>
          <a:prstGeom prst="downArrowCallout">
            <a:avLst>
              <a:gd name="adj1" fmla="val 25776"/>
              <a:gd name="adj2" fmla="val 9254"/>
              <a:gd name="adj3" fmla="val 9254"/>
              <a:gd name="adj4" fmla="val 90746"/>
            </a:avLst>
          </a:prstGeom>
        </p:spPr>
        <p:style>
          <a:lnRef idx="2">
            <a:schemeClr val="accent1"/>
          </a:lnRef>
          <a:fillRef idx="1">
            <a:schemeClr val="lt1"/>
          </a:fillRef>
          <a:effectRef idx="0">
            <a:schemeClr val="accent1"/>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Sev01"/>
          <p:cNvSpPr>
            <a:spLocks noChangeAspect="1"/>
          </p:cNvSpPr>
          <p:nvPr/>
        </p:nvSpPr>
        <p:spPr>
          <a:xfrm>
            <a:off x="3422063" y="3565765"/>
            <a:ext cx="189635" cy="189635"/>
          </a:xfrm>
          <a:prstGeom prst="ellipse">
            <a:avLst/>
          </a:prstGeom>
        </p:spPr>
        <p:style>
          <a:lnRef idx="2">
            <a:schemeClr val="accent3"/>
          </a:lnRef>
          <a:fillRef idx="1">
            <a:schemeClr val="lt1"/>
          </a:fillRef>
          <a:effectRef idx="0">
            <a:schemeClr val="accent3"/>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cxnSp>
        <p:nvCxnSpPr>
          <p:cNvPr id="8" name="Straight Connector 141"/>
          <p:cNvCxnSpPr/>
          <p:nvPr/>
        </p:nvCxnSpPr>
        <p:spPr>
          <a:xfrm flipH="1">
            <a:off x="4596700" y="3652171"/>
            <a:ext cx="2019733"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 name="Down Arrow Callout 144"/>
          <p:cNvSpPr/>
          <p:nvPr/>
        </p:nvSpPr>
        <p:spPr>
          <a:xfrm flipV="1">
            <a:off x="4152265" y="3865245"/>
            <a:ext cx="3237865" cy="2578100"/>
          </a:xfrm>
          <a:prstGeom prst="downArrowCallout">
            <a:avLst>
              <a:gd name="adj1" fmla="val 25776"/>
              <a:gd name="adj2" fmla="val 9254"/>
              <a:gd name="adj3" fmla="val 9254"/>
              <a:gd name="adj4" fmla="val 90746"/>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Sev01"/>
          <p:cNvSpPr>
            <a:spLocks noChangeAspect="1"/>
          </p:cNvSpPr>
          <p:nvPr/>
        </p:nvSpPr>
        <p:spPr>
          <a:xfrm>
            <a:off x="5511750" y="3565765"/>
            <a:ext cx="189635" cy="189635"/>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sp>
        <p:nvSpPr>
          <p:cNvPr id="14" name="Sev01"/>
          <p:cNvSpPr>
            <a:spLocks noChangeAspect="1"/>
          </p:cNvSpPr>
          <p:nvPr/>
        </p:nvSpPr>
        <p:spPr>
          <a:xfrm>
            <a:off x="7352555" y="3840817"/>
            <a:ext cx="692965" cy="692964"/>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cxnSp>
        <p:nvCxnSpPr>
          <p:cNvPr id="15" name="Straight Connector 149"/>
          <p:cNvCxnSpPr/>
          <p:nvPr/>
        </p:nvCxnSpPr>
        <p:spPr>
          <a:xfrm flipH="1">
            <a:off x="6689173" y="3652171"/>
            <a:ext cx="2019733"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8" name="Down Arrow Callout 152"/>
          <p:cNvSpPr/>
          <p:nvPr/>
        </p:nvSpPr>
        <p:spPr>
          <a:xfrm>
            <a:off x="6031865" y="441325"/>
            <a:ext cx="2974975" cy="3124835"/>
          </a:xfrm>
          <a:prstGeom prst="downArrowCallout">
            <a:avLst>
              <a:gd name="adj1" fmla="val 25776"/>
              <a:gd name="adj2" fmla="val 9254"/>
              <a:gd name="adj3" fmla="val 9254"/>
              <a:gd name="adj4" fmla="val 90746"/>
            </a:avLst>
          </a:prstGeom>
        </p:spPr>
        <p:style>
          <a:lnRef idx="2">
            <a:schemeClr val="accent3"/>
          </a:lnRef>
          <a:fillRef idx="1">
            <a:schemeClr val="lt1"/>
          </a:fillRef>
          <a:effectRef idx="0">
            <a:schemeClr val="accent3"/>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Sev01"/>
          <p:cNvSpPr>
            <a:spLocks noChangeAspect="1"/>
          </p:cNvSpPr>
          <p:nvPr/>
        </p:nvSpPr>
        <p:spPr>
          <a:xfrm>
            <a:off x="7604220" y="3565765"/>
            <a:ext cx="189635" cy="189635"/>
          </a:xfrm>
          <a:prstGeom prst="ellipse">
            <a:avLst/>
          </a:prstGeom>
        </p:spPr>
        <p:style>
          <a:lnRef idx="2">
            <a:schemeClr val="accent3"/>
          </a:lnRef>
          <a:fillRef idx="1">
            <a:schemeClr val="lt1"/>
          </a:fillRef>
          <a:effectRef idx="0">
            <a:schemeClr val="accent3"/>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sp>
        <p:nvSpPr>
          <p:cNvPr id="22" name="Sev01"/>
          <p:cNvSpPr>
            <a:spLocks noChangeAspect="1"/>
          </p:cNvSpPr>
          <p:nvPr/>
        </p:nvSpPr>
        <p:spPr>
          <a:xfrm>
            <a:off x="5260084" y="2786484"/>
            <a:ext cx="692965" cy="692964"/>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sp>
        <p:nvSpPr>
          <p:cNvPr id="24" name="Sev01"/>
          <p:cNvSpPr>
            <a:spLocks noChangeAspect="1"/>
          </p:cNvSpPr>
          <p:nvPr/>
        </p:nvSpPr>
        <p:spPr>
          <a:xfrm>
            <a:off x="3163538" y="3840817"/>
            <a:ext cx="692965" cy="692964"/>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cxnSp>
        <p:nvCxnSpPr>
          <p:cNvPr id="26" name="Straight Connector 141"/>
          <p:cNvCxnSpPr/>
          <p:nvPr/>
        </p:nvCxnSpPr>
        <p:spPr>
          <a:xfrm flipH="1">
            <a:off x="397222" y="3652171"/>
            <a:ext cx="2019733" cy="0"/>
          </a:xfrm>
          <a:prstGeom prst="line">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8" name="Down Arrow Callout 144"/>
          <p:cNvSpPr/>
          <p:nvPr/>
        </p:nvSpPr>
        <p:spPr>
          <a:xfrm flipV="1">
            <a:off x="360680" y="3761740"/>
            <a:ext cx="2687320" cy="2149475"/>
          </a:xfrm>
          <a:prstGeom prst="downArrowCallout">
            <a:avLst>
              <a:gd name="adj1" fmla="val 25776"/>
              <a:gd name="adj2" fmla="val 9254"/>
              <a:gd name="adj3" fmla="val 9254"/>
              <a:gd name="adj4" fmla="val 90746"/>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Sev01"/>
          <p:cNvSpPr>
            <a:spLocks noChangeAspect="1"/>
          </p:cNvSpPr>
          <p:nvPr/>
        </p:nvSpPr>
        <p:spPr>
          <a:xfrm>
            <a:off x="1312270" y="3565765"/>
            <a:ext cx="189635" cy="189635"/>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sp>
        <p:nvSpPr>
          <p:cNvPr id="32" name="Sev01"/>
          <p:cNvSpPr>
            <a:spLocks noChangeAspect="1"/>
          </p:cNvSpPr>
          <p:nvPr/>
        </p:nvSpPr>
        <p:spPr>
          <a:xfrm>
            <a:off x="1060604" y="2786484"/>
            <a:ext cx="692965" cy="692964"/>
          </a:xfrm>
          <a:prstGeom prst="ellipse">
            <a:avLst/>
          </a:prstGeom>
        </p:spPr>
        <p:style>
          <a:lnRef idx="2">
            <a:schemeClr val="accent2"/>
          </a:lnRef>
          <a:fillRef idx="1">
            <a:schemeClr val="lt1"/>
          </a:fillRef>
          <a:effectRef idx="0">
            <a:schemeClr val="accent2"/>
          </a:effectRef>
          <a:fontRef idx="minor">
            <a:schemeClr val="dk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3000" b="0" i="0" u="none" strike="noStrike" kern="1200" cap="none" spc="0" normalizeH="0" baseline="0" noProof="0" dirty="0">
              <a:ln>
                <a:noFill/>
              </a:ln>
              <a:solidFill>
                <a:prstClr val="white"/>
              </a:solidFill>
              <a:effectLst/>
              <a:uLnTx/>
              <a:uFillTx/>
              <a:latin typeface="FontAwesome" pitchFamily="2" charset="0"/>
              <a:ea typeface="+mn-ea"/>
              <a:cs typeface="+mn-cs"/>
            </a:endParaRPr>
          </a:p>
        </p:txBody>
      </p:sp>
      <p:sp>
        <p:nvSpPr>
          <p:cNvPr id="23" name="Freeform 62"/>
          <p:cNvSpPr>
            <a:spLocks noEditPoints="1"/>
          </p:cNvSpPr>
          <p:nvPr/>
        </p:nvSpPr>
        <p:spPr bwMode="auto">
          <a:xfrm>
            <a:off x="3286017" y="3987283"/>
            <a:ext cx="448698" cy="400032"/>
          </a:xfrm>
          <a:custGeom>
            <a:avLst/>
            <a:gdLst>
              <a:gd name="T0" fmla="*/ 384 w 387"/>
              <a:gd name="T1" fmla="*/ 320 h 345"/>
              <a:gd name="T2" fmla="*/ 347 w 387"/>
              <a:gd name="T3" fmla="*/ 241 h 345"/>
              <a:gd name="T4" fmla="*/ 326 w 387"/>
              <a:gd name="T5" fmla="*/ 226 h 345"/>
              <a:gd name="T6" fmla="*/ 284 w 387"/>
              <a:gd name="T7" fmla="*/ 226 h 345"/>
              <a:gd name="T8" fmla="*/ 284 w 387"/>
              <a:gd name="T9" fmla="*/ 214 h 345"/>
              <a:gd name="T10" fmla="*/ 319 w 387"/>
              <a:gd name="T11" fmla="*/ 214 h 345"/>
              <a:gd name="T12" fmla="*/ 345 w 387"/>
              <a:gd name="T13" fmla="*/ 187 h 345"/>
              <a:gd name="T14" fmla="*/ 345 w 387"/>
              <a:gd name="T15" fmla="*/ 27 h 345"/>
              <a:gd name="T16" fmla="*/ 319 w 387"/>
              <a:gd name="T17" fmla="*/ 0 h 345"/>
              <a:gd name="T18" fmla="*/ 68 w 387"/>
              <a:gd name="T19" fmla="*/ 0 h 345"/>
              <a:gd name="T20" fmla="*/ 42 w 387"/>
              <a:gd name="T21" fmla="*/ 27 h 345"/>
              <a:gd name="T22" fmla="*/ 42 w 387"/>
              <a:gd name="T23" fmla="*/ 187 h 345"/>
              <a:gd name="T24" fmla="*/ 68 w 387"/>
              <a:gd name="T25" fmla="*/ 214 h 345"/>
              <a:gd name="T26" fmla="*/ 102 w 387"/>
              <a:gd name="T27" fmla="*/ 214 h 345"/>
              <a:gd name="T28" fmla="*/ 102 w 387"/>
              <a:gd name="T29" fmla="*/ 226 h 345"/>
              <a:gd name="T30" fmla="*/ 60 w 387"/>
              <a:gd name="T31" fmla="*/ 226 h 345"/>
              <a:gd name="T32" fmla="*/ 39 w 387"/>
              <a:gd name="T33" fmla="*/ 241 h 345"/>
              <a:gd name="T34" fmla="*/ 3 w 387"/>
              <a:gd name="T35" fmla="*/ 320 h 345"/>
              <a:gd name="T36" fmla="*/ 3 w 387"/>
              <a:gd name="T37" fmla="*/ 338 h 345"/>
              <a:gd name="T38" fmla="*/ 16 w 387"/>
              <a:gd name="T39" fmla="*/ 345 h 345"/>
              <a:gd name="T40" fmla="*/ 116 w 387"/>
              <a:gd name="T41" fmla="*/ 345 h 345"/>
              <a:gd name="T42" fmla="*/ 116 w 387"/>
              <a:gd name="T43" fmla="*/ 345 h 345"/>
              <a:gd name="T44" fmla="*/ 193 w 387"/>
              <a:gd name="T45" fmla="*/ 345 h 345"/>
              <a:gd name="T46" fmla="*/ 270 w 387"/>
              <a:gd name="T47" fmla="*/ 345 h 345"/>
              <a:gd name="T48" fmla="*/ 271 w 387"/>
              <a:gd name="T49" fmla="*/ 345 h 345"/>
              <a:gd name="T50" fmla="*/ 370 w 387"/>
              <a:gd name="T51" fmla="*/ 345 h 345"/>
              <a:gd name="T52" fmla="*/ 384 w 387"/>
              <a:gd name="T53" fmla="*/ 338 h 345"/>
              <a:gd name="T54" fmla="*/ 384 w 387"/>
              <a:gd name="T55" fmla="*/ 320 h 345"/>
              <a:gd name="T56" fmla="*/ 64 w 387"/>
              <a:gd name="T57" fmla="*/ 187 h 345"/>
              <a:gd name="T58" fmla="*/ 64 w 387"/>
              <a:gd name="T59" fmla="*/ 27 h 345"/>
              <a:gd name="T60" fmla="*/ 68 w 387"/>
              <a:gd name="T61" fmla="*/ 23 h 345"/>
              <a:gd name="T62" fmla="*/ 319 w 387"/>
              <a:gd name="T63" fmla="*/ 23 h 345"/>
              <a:gd name="T64" fmla="*/ 323 w 387"/>
              <a:gd name="T65" fmla="*/ 27 h 345"/>
              <a:gd name="T66" fmla="*/ 323 w 387"/>
              <a:gd name="T67" fmla="*/ 187 h 345"/>
              <a:gd name="T68" fmla="*/ 319 w 387"/>
              <a:gd name="T69" fmla="*/ 191 h 345"/>
              <a:gd name="T70" fmla="*/ 68 w 387"/>
              <a:gd name="T71" fmla="*/ 191 h 345"/>
              <a:gd name="T72" fmla="*/ 64 w 387"/>
              <a:gd name="T73" fmla="*/ 187 h 345"/>
              <a:gd name="T74" fmla="*/ 256 w 387"/>
              <a:gd name="T75" fmla="*/ 316 h 345"/>
              <a:gd name="T76" fmla="*/ 252 w 387"/>
              <a:gd name="T77" fmla="*/ 318 h 345"/>
              <a:gd name="T78" fmla="*/ 222 w 387"/>
              <a:gd name="T79" fmla="*/ 319 h 345"/>
              <a:gd name="T80" fmla="*/ 210 w 387"/>
              <a:gd name="T81" fmla="*/ 319 h 345"/>
              <a:gd name="T82" fmla="*/ 176 w 387"/>
              <a:gd name="T83" fmla="*/ 319 h 345"/>
              <a:gd name="T84" fmla="*/ 164 w 387"/>
              <a:gd name="T85" fmla="*/ 319 h 345"/>
              <a:gd name="T86" fmla="*/ 135 w 387"/>
              <a:gd name="T87" fmla="*/ 318 h 345"/>
              <a:gd name="T88" fmla="*/ 130 w 387"/>
              <a:gd name="T89" fmla="*/ 316 h 345"/>
              <a:gd name="T90" fmla="*/ 129 w 387"/>
              <a:gd name="T91" fmla="*/ 311 h 345"/>
              <a:gd name="T92" fmla="*/ 134 w 387"/>
              <a:gd name="T93" fmla="*/ 288 h 345"/>
              <a:gd name="T94" fmla="*/ 140 w 387"/>
              <a:gd name="T95" fmla="*/ 283 h 345"/>
              <a:gd name="T96" fmla="*/ 168 w 387"/>
              <a:gd name="T97" fmla="*/ 283 h 345"/>
              <a:gd name="T98" fmla="*/ 218 w 387"/>
              <a:gd name="T99" fmla="*/ 283 h 345"/>
              <a:gd name="T100" fmla="*/ 247 w 387"/>
              <a:gd name="T101" fmla="*/ 283 h 345"/>
              <a:gd name="T102" fmla="*/ 252 w 387"/>
              <a:gd name="T103" fmla="*/ 288 h 345"/>
              <a:gd name="T104" fmla="*/ 257 w 387"/>
              <a:gd name="T105" fmla="*/ 311 h 345"/>
              <a:gd name="T106" fmla="*/ 256 w 387"/>
              <a:gd name="T107" fmla="*/ 3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7" h="345">
                <a:moveTo>
                  <a:pt x="384" y="320"/>
                </a:moveTo>
                <a:cubicBezTo>
                  <a:pt x="347" y="241"/>
                  <a:pt x="347" y="241"/>
                  <a:pt x="347" y="241"/>
                </a:cubicBezTo>
                <a:cubicBezTo>
                  <a:pt x="343" y="232"/>
                  <a:pt x="334" y="226"/>
                  <a:pt x="326" y="226"/>
                </a:cubicBezTo>
                <a:cubicBezTo>
                  <a:pt x="284" y="226"/>
                  <a:pt x="284" y="226"/>
                  <a:pt x="284" y="226"/>
                </a:cubicBezTo>
                <a:cubicBezTo>
                  <a:pt x="284" y="214"/>
                  <a:pt x="284" y="214"/>
                  <a:pt x="284" y="214"/>
                </a:cubicBezTo>
                <a:cubicBezTo>
                  <a:pt x="319" y="214"/>
                  <a:pt x="319" y="214"/>
                  <a:pt x="319" y="214"/>
                </a:cubicBezTo>
                <a:cubicBezTo>
                  <a:pt x="333" y="214"/>
                  <a:pt x="345" y="202"/>
                  <a:pt x="345" y="187"/>
                </a:cubicBezTo>
                <a:cubicBezTo>
                  <a:pt x="345" y="27"/>
                  <a:pt x="345" y="27"/>
                  <a:pt x="345" y="27"/>
                </a:cubicBezTo>
                <a:cubicBezTo>
                  <a:pt x="345" y="12"/>
                  <a:pt x="333" y="0"/>
                  <a:pt x="319" y="0"/>
                </a:cubicBezTo>
                <a:cubicBezTo>
                  <a:pt x="68" y="0"/>
                  <a:pt x="68" y="0"/>
                  <a:pt x="68" y="0"/>
                </a:cubicBezTo>
                <a:cubicBezTo>
                  <a:pt x="53" y="0"/>
                  <a:pt x="42" y="12"/>
                  <a:pt x="42" y="27"/>
                </a:cubicBezTo>
                <a:cubicBezTo>
                  <a:pt x="42" y="187"/>
                  <a:pt x="42" y="187"/>
                  <a:pt x="42" y="187"/>
                </a:cubicBezTo>
                <a:cubicBezTo>
                  <a:pt x="42" y="202"/>
                  <a:pt x="53" y="214"/>
                  <a:pt x="68" y="214"/>
                </a:cubicBezTo>
                <a:cubicBezTo>
                  <a:pt x="102" y="214"/>
                  <a:pt x="102" y="214"/>
                  <a:pt x="102" y="214"/>
                </a:cubicBezTo>
                <a:cubicBezTo>
                  <a:pt x="102" y="226"/>
                  <a:pt x="102" y="226"/>
                  <a:pt x="102" y="226"/>
                </a:cubicBezTo>
                <a:cubicBezTo>
                  <a:pt x="60" y="226"/>
                  <a:pt x="60" y="226"/>
                  <a:pt x="60" y="226"/>
                </a:cubicBezTo>
                <a:cubicBezTo>
                  <a:pt x="52" y="226"/>
                  <a:pt x="43" y="232"/>
                  <a:pt x="39" y="241"/>
                </a:cubicBezTo>
                <a:cubicBezTo>
                  <a:pt x="3" y="320"/>
                  <a:pt x="3" y="320"/>
                  <a:pt x="3" y="320"/>
                </a:cubicBezTo>
                <a:cubicBezTo>
                  <a:pt x="0" y="326"/>
                  <a:pt x="0" y="333"/>
                  <a:pt x="3" y="338"/>
                </a:cubicBezTo>
                <a:cubicBezTo>
                  <a:pt x="6" y="342"/>
                  <a:pt x="10" y="345"/>
                  <a:pt x="16" y="345"/>
                </a:cubicBezTo>
                <a:cubicBezTo>
                  <a:pt x="116" y="345"/>
                  <a:pt x="116" y="345"/>
                  <a:pt x="116" y="345"/>
                </a:cubicBezTo>
                <a:cubicBezTo>
                  <a:pt x="116" y="345"/>
                  <a:pt x="116" y="345"/>
                  <a:pt x="116" y="345"/>
                </a:cubicBezTo>
                <a:cubicBezTo>
                  <a:pt x="193" y="345"/>
                  <a:pt x="193" y="345"/>
                  <a:pt x="193" y="345"/>
                </a:cubicBezTo>
                <a:cubicBezTo>
                  <a:pt x="270" y="345"/>
                  <a:pt x="270" y="345"/>
                  <a:pt x="270" y="345"/>
                </a:cubicBezTo>
                <a:cubicBezTo>
                  <a:pt x="270" y="345"/>
                  <a:pt x="271" y="345"/>
                  <a:pt x="271" y="345"/>
                </a:cubicBezTo>
                <a:cubicBezTo>
                  <a:pt x="370" y="345"/>
                  <a:pt x="370" y="345"/>
                  <a:pt x="370" y="345"/>
                </a:cubicBezTo>
                <a:cubicBezTo>
                  <a:pt x="376" y="345"/>
                  <a:pt x="381" y="342"/>
                  <a:pt x="384" y="338"/>
                </a:cubicBezTo>
                <a:cubicBezTo>
                  <a:pt x="387" y="333"/>
                  <a:pt x="387" y="326"/>
                  <a:pt x="384" y="320"/>
                </a:cubicBezTo>
                <a:close/>
                <a:moveTo>
                  <a:pt x="64" y="187"/>
                </a:moveTo>
                <a:cubicBezTo>
                  <a:pt x="64" y="27"/>
                  <a:pt x="64" y="27"/>
                  <a:pt x="64" y="27"/>
                </a:cubicBezTo>
                <a:cubicBezTo>
                  <a:pt x="64" y="25"/>
                  <a:pt x="65" y="23"/>
                  <a:pt x="68" y="23"/>
                </a:cubicBezTo>
                <a:cubicBezTo>
                  <a:pt x="319" y="23"/>
                  <a:pt x="319" y="23"/>
                  <a:pt x="319" y="23"/>
                </a:cubicBezTo>
                <a:cubicBezTo>
                  <a:pt x="321" y="23"/>
                  <a:pt x="323" y="25"/>
                  <a:pt x="323" y="27"/>
                </a:cubicBezTo>
                <a:cubicBezTo>
                  <a:pt x="323" y="187"/>
                  <a:pt x="323" y="187"/>
                  <a:pt x="323" y="187"/>
                </a:cubicBezTo>
                <a:cubicBezTo>
                  <a:pt x="323" y="189"/>
                  <a:pt x="321" y="191"/>
                  <a:pt x="319" y="191"/>
                </a:cubicBezTo>
                <a:cubicBezTo>
                  <a:pt x="68" y="191"/>
                  <a:pt x="68" y="191"/>
                  <a:pt x="68" y="191"/>
                </a:cubicBezTo>
                <a:cubicBezTo>
                  <a:pt x="65" y="191"/>
                  <a:pt x="64" y="189"/>
                  <a:pt x="64" y="187"/>
                </a:cubicBezTo>
                <a:close/>
                <a:moveTo>
                  <a:pt x="256" y="316"/>
                </a:moveTo>
                <a:cubicBezTo>
                  <a:pt x="255" y="318"/>
                  <a:pt x="254" y="318"/>
                  <a:pt x="252" y="318"/>
                </a:cubicBezTo>
                <a:cubicBezTo>
                  <a:pt x="222" y="319"/>
                  <a:pt x="222" y="319"/>
                  <a:pt x="222" y="319"/>
                </a:cubicBezTo>
                <a:cubicBezTo>
                  <a:pt x="210" y="319"/>
                  <a:pt x="210" y="319"/>
                  <a:pt x="210" y="319"/>
                </a:cubicBezTo>
                <a:cubicBezTo>
                  <a:pt x="176" y="319"/>
                  <a:pt x="176" y="319"/>
                  <a:pt x="176" y="319"/>
                </a:cubicBezTo>
                <a:cubicBezTo>
                  <a:pt x="164" y="319"/>
                  <a:pt x="164" y="319"/>
                  <a:pt x="164" y="319"/>
                </a:cubicBezTo>
                <a:cubicBezTo>
                  <a:pt x="135" y="318"/>
                  <a:pt x="135" y="318"/>
                  <a:pt x="135" y="318"/>
                </a:cubicBezTo>
                <a:cubicBezTo>
                  <a:pt x="133" y="318"/>
                  <a:pt x="131" y="318"/>
                  <a:pt x="130" y="316"/>
                </a:cubicBezTo>
                <a:cubicBezTo>
                  <a:pt x="129" y="315"/>
                  <a:pt x="129" y="313"/>
                  <a:pt x="129" y="311"/>
                </a:cubicBezTo>
                <a:cubicBezTo>
                  <a:pt x="134" y="288"/>
                  <a:pt x="134" y="288"/>
                  <a:pt x="134" y="288"/>
                </a:cubicBezTo>
                <a:cubicBezTo>
                  <a:pt x="135" y="285"/>
                  <a:pt x="137" y="283"/>
                  <a:pt x="140" y="283"/>
                </a:cubicBezTo>
                <a:cubicBezTo>
                  <a:pt x="168" y="283"/>
                  <a:pt x="168" y="283"/>
                  <a:pt x="168" y="283"/>
                </a:cubicBezTo>
                <a:cubicBezTo>
                  <a:pt x="218" y="283"/>
                  <a:pt x="218" y="283"/>
                  <a:pt x="218" y="283"/>
                </a:cubicBezTo>
                <a:cubicBezTo>
                  <a:pt x="247" y="283"/>
                  <a:pt x="247" y="283"/>
                  <a:pt x="247" y="283"/>
                </a:cubicBezTo>
                <a:cubicBezTo>
                  <a:pt x="249" y="283"/>
                  <a:pt x="251" y="285"/>
                  <a:pt x="252" y="288"/>
                </a:cubicBezTo>
                <a:cubicBezTo>
                  <a:pt x="257" y="311"/>
                  <a:pt x="257" y="311"/>
                  <a:pt x="257" y="311"/>
                </a:cubicBezTo>
                <a:cubicBezTo>
                  <a:pt x="258" y="313"/>
                  <a:pt x="257" y="315"/>
                  <a:pt x="256" y="316"/>
                </a:cubicBezTo>
                <a:close/>
              </a:path>
            </a:pathLst>
          </a:custGeom>
        </p:spPr>
        <p:style>
          <a:lnRef idx="2">
            <a:schemeClr val="accent2">
              <a:shade val="50000"/>
            </a:schemeClr>
          </a:lnRef>
          <a:fillRef idx="1">
            <a:schemeClr val="accent2"/>
          </a:fillRef>
          <a:effectRef idx="0">
            <a:schemeClr val="accent2"/>
          </a:effectRef>
          <a:fontRef idx="minor">
            <a:schemeClr val="lt1"/>
          </a:fontRef>
        </p:style>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grpSp>
        <p:nvGrpSpPr>
          <p:cNvPr id="25" name="Group 71"/>
          <p:cNvGrpSpPr>
            <a:grpSpLocks noChangeAspect="1"/>
          </p:cNvGrpSpPr>
          <p:nvPr/>
        </p:nvGrpSpPr>
        <p:grpSpPr bwMode="auto">
          <a:xfrm>
            <a:off x="5397174" y="2929622"/>
            <a:ext cx="432444" cy="432001"/>
            <a:chOff x="3349" y="1673"/>
            <a:chExt cx="977" cy="976"/>
          </a:xfrm>
          <a:solidFill>
            <a:schemeClr val="bg1"/>
          </a:solidFill>
        </p:grpSpPr>
        <p:sp>
          <p:nvSpPr>
            <p:cNvPr id="27" name="Freeform 72"/>
            <p:cNvSpPr>
              <a:spLocks noEditPoints="1"/>
            </p:cNvSpPr>
            <p:nvPr/>
          </p:nvSpPr>
          <p:spPr bwMode="auto">
            <a:xfrm>
              <a:off x="3349" y="1673"/>
              <a:ext cx="977" cy="976"/>
            </a:xfrm>
            <a:custGeom>
              <a:avLst/>
              <a:gdLst>
                <a:gd name="T0" fmla="*/ 338 w 411"/>
                <a:gd name="T1" fmla="*/ 69 h 410"/>
                <a:gd name="T2" fmla="*/ 104 w 411"/>
                <a:gd name="T3" fmla="*/ 59 h 410"/>
                <a:gd name="T4" fmla="*/ 70 w 411"/>
                <a:gd name="T5" fmla="*/ 74 h 410"/>
                <a:gd name="T6" fmla="*/ 92 w 411"/>
                <a:gd name="T7" fmla="*/ 63 h 410"/>
                <a:gd name="T8" fmla="*/ 112 w 411"/>
                <a:gd name="T9" fmla="*/ 47 h 410"/>
                <a:gd name="T10" fmla="*/ 99 w 411"/>
                <a:gd name="T11" fmla="*/ 363 h 410"/>
                <a:gd name="T12" fmla="*/ 84 w 411"/>
                <a:gd name="T13" fmla="*/ 342 h 410"/>
                <a:gd name="T14" fmla="*/ 26 w 411"/>
                <a:gd name="T15" fmla="*/ 171 h 410"/>
                <a:gd name="T16" fmla="*/ 56 w 411"/>
                <a:gd name="T17" fmla="*/ 224 h 410"/>
                <a:gd name="T18" fmla="*/ 87 w 411"/>
                <a:gd name="T19" fmla="*/ 278 h 410"/>
                <a:gd name="T20" fmla="*/ 123 w 411"/>
                <a:gd name="T21" fmla="*/ 339 h 410"/>
                <a:gd name="T22" fmla="*/ 145 w 411"/>
                <a:gd name="T23" fmla="*/ 381 h 410"/>
                <a:gd name="T24" fmla="*/ 145 w 411"/>
                <a:gd name="T25" fmla="*/ 358 h 410"/>
                <a:gd name="T26" fmla="*/ 155 w 411"/>
                <a:gd name="T27" fmla="*/ 307 h 410"/>
                <a:gd name="T28" fmla="*/ 160 w 411"/>
                <a:gd name="T29" fmla="*/ 264 h 410"/>
                <a:gd name="T30" fmla="*/ 134 w 411"/>
                <a:gd name="T31" fmla="*/ 240 h 410"/>
                <a:gd name="T32" fmla="*/ 83 w 411"/>
                <a:gd name="T33" fmla="*/ 223 h 410"/>
                <a:gd name="T34" fmla="*/ 62 w 411"/>
                <a:gd name="T35" fmla="*/ 218 h 410"/>
                <a:gd name="T36" fmla="*/ 63 w 411"/>
                <a:gd name="T37" fmla="*/ 185 h 410"/>
                <a:gd name="T38" fmla="*/ 85 w 411"/>
                <a:gd name="T39" fmla="*/ 184 h 410"/>
                <a:gd name="T40" fmla="*/ 124 w 411"/>
                <a:gd name="T41" fmla="*/ 161 h 410"/>
                <a:gd name="T42" fmla="*/ 137 w 411"/>
                <a:gd name="T43" fmla="*/ 132 h 410"/>
                <a:gd name="T44" fmla="*/ 117 w 411"/>
                <a:gd name="T45" fmla="*/ 111 h 410"/>
                <a:gd name="T46" fmla="*/ 91 w 411"/>
                <a:gd name="T47" fmla="*/ 110 h 410"/>
                <a:gd name="T48" fmla="*/ 134 w 411"/>
                <a:gd name="T49" fmla="*/ 89 h 410"/>
                <a:gd name="T50" fmla="*/ 144 w 411"/>
                <a:gd name="T51" fmla="*/ 101 h 410"/>
                <a:gd name="T52" fmla="*/ 123 w 411"/>
                <a:gd name="T53" fmla="*/ 64 h 410"/>
                <a:gd name="T54" fmla="*/ 116 w 411"/>
                <a:gd name="T55" fmla="*/ 65 h 410"/>
                <a:gd name="T56" fmla="*/ 159 w 411"/>
                <a:gd name="T57" fmla="*/ 34 h 410"/>
                <a:gd name="T58" fmla="*/ 140 w 411"/>
                <a:gd name="T59" fmla="*/ 26 h 410"/>
                <a:gd name="T60" fmla="*/ 330 w 411"/>
                <a:gd name="T61" fmla="*/ 64 h 410"/>
                <a:gd name="T62" fmla="*/ 303 w 411"/>
                <a:gd name="T63" fmla="*/ 76 h 410"/>
                <a:gd name="T64" fmla="*/ 287 w 411"/>
                <a:gd name="T65" fmla="*/ 73 h 410"/>
                <a:gd name="T66" fmla="*/ 243 w 411"/>
                <a:gd name="T67" fmla="*/ 73 h 410"/>
                <a:gd name="T68" fmla="*/ 248 w 411"/>
                <a:gd name="T69" fmla="*/ 111 h 410"/>
                <a:gd name="T70" fmla="*/ 267 w 411"/>
                <a:gd name="T71" fmla="*/ 98 h 410"/>
                <a:gd name="T72" fmla="*/ 252 w 411"/>
                <a:gd name="T73" fmla="*/ 116 h 410"/>
                <a:gd name="T74" fmla="*/ 215 w 411"/>
                <a:gd name="T75" fmla="*/ 141 h 410"/>
                <a:gd name="T76" fmla="*/ 219 w 411"/>
                <a:gd name="T77" fmla="*/ 158 h 410"/>
                <a:gd name="T78" fmla="*/ 249 w 411"/>
                <a:gd name="T79" fmla="*/ 159 h 410"/>
                <a:gd name="T80" fmla="*/ 264 w 411"/>
                <a:gd name="T81" fmla="*/ 157 h 410"/>
                <a:gd name="T82" fmla="*/ 267 w 411"/>
                <a:gd name="T83" fmla="*/ 180 h 410"/>
                <a:gd name="T84" fmla="*/ 216 w 411"/>
                <a:gd name="T85" fmla="*/ 169 h 410"/>
                <a:gd name="T86" fmla="*/ 186 w 411"/>
                <a:gd name="T87" fmla="*/ 209 h 410"/>
                <a:gd name="T88" fmla="*/ 219 w 411"/>
                <a:gd name="T89" fmla="*/ 243 h 410"/>
                <a:gd name="T90" fmla="*/ 242 w 411"/>
                <a:gd name="T91" fmla="*/ 306 h 410"/>
                <a:gd name="T92" fmla="*/ 275 w 411"/>
                <a:gd name="T93" fmla="*/ 324 h 410"/>
                <a:gd name="T94" fmla="*/ 292 w 411"/>
                <a:gd name="T95" fmla="*/ 263 h 410"/>
                <a:gd name="T96" fmla="*/ 306 w 411"/>
                <a:gd name="T97" fmla="*/ 230 h 410"/>
                <a:gd name="T98" fmla="*/ 323 w 411"/>
                <a:gd name="T99" fmla="*/ 198 h 410"/>
                <a:gd name="T100" fmla="*/ 330 w 411"/>
                <a:gd name="T101" fmla="*/ 196 h 410"/>
                <a:gd name="T102" fmla="*/ 347 w 411"/>
                <a:gd name="T103" fmla="*/ 236 h 410"/>
                <a:gd name="T104" fmla="*/ 379 w 411"/>
                <a:gd name="T105" fmla="*/ 221 h 410"/>
                <a:gd name="T106" fmla="*/ 385 w 411"/>
                <a:gd name="T107" fmla="*/ 243 h 410"/>
                <a:gd name="T108" fmla="*/ 379 w 411"/>
                <a:gd name="T109" fmla="*/ 257 h 410"/>
                <a:gd name="T110" fmla="*/ 380 w 411"/>
                <a:gd name="T111" fmla="*/ 271 h 410"/>
                <a:gd name="T112" fmla="*/ 340 w 411"/>
                <a:gd name="T113" fmla="*/ 320 h 410"/>
                <a:gd name="T114" fmla="*/ 293 w 411"/>
                <a:gd name="T115" fmla="*/ 358 h 410"/>
                <a:gd name="T116" fmla="*/ 280 w 411"/>
                <a:gd name="T117" fmla="*/ 188 h 410"/>
                <a:gd name="T118" fmla="*/ 287 w 411"/>
                <a:gd name="T119" fmla="*/ 210 h 410"/>
                <a:gd name="T120" fmla="*/ 278 w 411"/>
                <a:gd name="T121" fmla="*/ 154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1" h="410">
                  <a:moveTo>
                    <a:pt x="205" y="0"/>
                  </a:moveTo>
                  <a:cubicBezTo>
                    <a:pt x="92" y="0"/>
                    <a:pt x="0" y="92"/>
                    <a:pt x="0" y="205"/>
                  </a:cubicBezTo>
                  <a:cubicBezTo>
                    <a:pt x="0" y="318"/>
                    <a:pt x="92" y="410"/>
                    <a:pt x="205" y="410"/>
                  </a:cubicBezTo>
                  <a:cubicBezTo>
                    <a:pt x="318" y="410"/>
                    <a:pt x="411" y="318"/>
                    <a:pt x="411" y="205"/>
                  </a:cubicBezTo>
                  <a:cubicBezTo>
                    <a:pt x="411" y="92"/>
                    <a:pt x="318" y="0"/>
                    <a:pt x="205" y="0"/>
                  </a:cubicBezTo>
                  <a:close/>
                  <a:moveTo>
                    <a:pt x="394" y="219"/>
                  </a:moveTo>
                  <a:cubicBezTo>
                    <a:pt x="394" y="219"/>
                    <a:pt x="394" y="219"/>
                    <a:pt x="394" y="218"/>
                  </a:cubicBezTo>
                  <a:cubicBezTo>
                    <a:pt x="394" y="218"/>
                    <a:pt x="393" y="217"/>
                    <a:pt x="393" y="217"/>
                  </a:cubicBezTo>
                  <a:cubicBezTo>
                    <a:pt x="392" y="214"/>
                    <a:pt x="393" y="213"/>
                    <a:pt x="395" y="212"/>
                  </a:cubicBezTo>
                  <a:cubicBezTo>
                    <a:pt x="395" y="212"/>
                    <a:pt x="395" y="211"/>
                    <a:pt x="395" y="211"/>
                  </a:cubicBezTo>
                  <a:cubicBezTo>
                    <a:pt x="395" y="211"/>
                    <a:pt x="395" y="211"/>
                    <a:pt x="396" y="211"/>
                  </a:cubicBezTo>
                  <a:cubicBezTo>
                    <a:pt x="395" y="214"/>
                    <a:pt x="395" y="217"/>
                    <a:pt x="395" y="220"/>
                  </a:cubicBezTo>
                  <a:cubicBezTo>
                    <a:pt x="395" y="220"/>
                    <a:pt x="394" y="219"/>
                    <a:pt x="394" y="219"/>
                  </a:cubicBezTo>
                  <a:close/>
                  <a:moveTo>
                    <a:pt x="339" y="70"/>
                  </a:moveTo>
                  <a:cubicBezTo>
                    <a:pt x="339" y="70"/>
                    <a:pt x="338" y="70"/>
                    <a:pt x="338" y="69"/>
                  </a:cubicBezTo>
                  <a:cubicBezTo>
                    <a:pt x="339" y="69"/>
                    <a:pt x="339" y="70"/>
                    <a:pt x="339" y="70"/>
                  </a:cubicBezTo>
                  <a:close/>
                  <a:moveTo>
                    <a:pt x="115" y="44"/>
                  </a:moveTo>
                  <a:cubicBezTo>
                    <a:pt x="116" y="45"/>
                    <a:pt x="116" y="46"/>
                    <a:pt x="116" y="47"/>
                  </a:cubicBezTo>
                  <a:cubicBezTo>
                    <a:pt x="116" y="48"/>
                    <a:pt x="115" y="48"/>
                    <a:pt x="115" y="49"/>
                  </a:cubicBezTo>
                  <a:cubicBezTo>
                    <a:pt x="117" y="50"/>
                    <a:pt x="120" y="50"/>
                    <a:pt x="120" y="52"/>
                  </a:cubicBezTo>
                  <a:cubicBezTo>
                    <a:pt x="120" y="53"/>
                    <a:pt x="119" y="56"/>
                    <a:pt x="118" y="57"/>
                  </a:cubicBezTo>
                  <a:cubicBezTo>
                    <a:pt x="118" y="57"/>
                    <a:pt x="118" y="61"/>
                    <a:pt x="116" y="63"/>
                  </a:cubicBezTo>
                  <a:cubicBezTo>
                    <a:pt x="116" y="63"/>
                    <a:pt x="116" y="63"/>
                    <a:pt x="116" y="63"/>
                  </a:cubicBezTo>
                  <a:cubicBezTo>
                    <a:pt x="117" y="62"/>
                    <a:pt x="116" y="61"/>
                    <a:pt x="116" y="61"/>
                  </a:cubicBezTo>
                  <a:cubicBezTo>
                    <a:pt x="116" y="61"/>
                    <a:pt x="115" y="61"/>
                    <a:pt x="115" y="61"/>
                  </a:cubicBezTo>
                  <a:cubicBezTo>
                    <a:pt x="114" y="61"/>
                    <a:pt x="115" y="59"/>
                    <a:pt x="115" y="58"/>
                  </a:cubicBezTo>
                  <a:cubicBezTo>
                    <a:pt x="115" y="58"/>
                    <a:pt x="115" y="57"/>
                    <a:pt x="115" y="56"/>
                  </a:cubicBezTo>
                  <a:cubicBezTo>
                    <a:pt x="114" y="56"/>
                    <a:pt x="113" y="57"/>
                    <a:pt x="112" y="57"/>
                  </a:cubicBezTo>
                  <a:cubicBezTo>
                    <a:pt x="111" y="59"/>
                    <a:pt x="113" y="59"/>
                    <a:pt x="112" y="61"/>
                  </a:cubicBezTo>
                  <a:cubicBezTo>
                    <a:pt x="108" y="63"/>
                    <a:pt x="107" y="59"/>
                    <a:pt x="104" y="59"/>
                  </a:cubicBezTo>
                  <a:cubicBezTo>
                    <a:pt x="103" y="59"/>
                    <a:pt x="102" y="60"/>
                    <a:pt x="101" y="60"/>
                  </a:cubicBezTo>
                  <a:cubicBezTo>
                    <a:pt x="100" y="61"/>
                    <a:pt x="98" y="62"/>
                    <a:pt x="97" y="64"/>
                  </a:cubicBezTo>
                  <a:cubicBezTo>
                    <a:pt x="97" y="65"/>
                    <a:pt x="98" y="66"/>
                    <a:pt x="99" y="66"/>
                  </a:cubicBezTo>
                  <a:cubicBezTo>
                    <a:pt x="100" y="67"/>
                    <a:pt x="100" y="68"/>
                    <a:pt x="100" y="69"/>
                  </a:cubicBezTo>
                  <a:cubicBezTo>
                    <a:pt x="102" y="69"/>
                    <a:pt x="102" y="69"/>
                    <a:pt x="103" y="70"/>
                  </a:cubicBezTo>
                  <a:cubicBezTo>
                    <a:pt x="103" y="71"/>
                    <a:pt x="103" y="71"/>
                    <a:pt x="103" y="73"/>
                  </a:cubicBezTo>
                  <a:cubicBezTo>
                    <a:pt x="103" y="74"/>
                    <a:pt x="105" y="75"/>
                    <a:pt x="104" y="77"/>
                  </a:cubicBezTo>
                  <a:cubicBezTo>
                    <a:pt x="103" y="78"/>
                    <a:pt x="100" y="80"/>
                    <a:pt x="98" y="80"/>
                  </a:cubicBezTo>
                  <a:cubicBezTo>
                    <a:pt x="96" y="80"/>
                    <a:pt x="94" y="79"/>
                    <a:pt x="91" y="79"/>
                  </a:cubicBezTo>
                  <a:cubicBezTo>
                    <a:pt x="89" y="79"/>
                    <a:pt x="87" y="79"/>
                    <a:pt x="87" y="79"/>
                  </a:cubicBezTo>
                  <a:cubicBezTo>
                    <a:pt x="85" y="78"/>
                    <a:pt x="85" y="76"/>
                    <a:pt x="84" y="76"/>
                  </a:cubicBezTo>
                  <a:cubicBezTo>
                    <a:pt x="82" y="76"/>
                    <a:pt x="81" y="78"/>
                    <a:pt x="78" y="78"/>
                  </a:cubicBezTo>
                  <a:cubicBezTo>
                    <a:pt x="77" y="78"/>
                    <a:pt x="76" y="77"/>
                    <a:pt x="75" y="77"/>
                  </a:cubicBezTo>
                  <a:cubicBezTo>
                    <a:pt x="73" y="77"/>
                    <a:pt x="72" y="77"/>
                    <a:pt x="71" y="76"/>
                  </a:cubicBezTo>
                  <a:cubicBezTo>
                    <a:pt x="70" y="76"/>
                    <a:pt x="72" y="74"/>
                    <a:pt x="70" y="74"/>
                  </a:cubicBezTo>
                  <a:cubicBezTo>
                    <a:pt x="71" y="73"/>
                    <a:pt x="69" y="74"/>
                    <a:pt x="69" y="73"/>
                  </a:cubicBezTo>
                  <a:cubicBezTo>
                    <a:pt x="69" y="73"/>
                    <a:pt x="69" y="73"/>
                    <a:pt x="68" y="73"/>
                  </a:cubicBezTo>
                  <a:cubicBezTo>
                    <a:pt x="69" y="72"/>
                    <a:pt x="70" y="71"/>
                    <a:pt x="71" y="70"/>
                  </a:cubicBezTo>
                  <a:cubicBezTo>
                    <a:pt x="71" y="71"/>
                    <a:pt x="71" y="71"/>
                    <a:pt x="72" y="71"/>
                  </a:cubicBezTo>
                  <a:cubicBezTo>
                    <a:pt x="72" y="71"/>
                    <a:pt x="72" y="72"/>
                    <a:pt x="72" y="72"/>
                  </a:cubicBezTo>
                  <a:cubicBezTo>
                    <a:pt x="73" y="73"/>
                    <a:pt x="76" y="74"/>
                    <a:pt x="79" y="74"/>
                  </a:cubicBezTo>
                  <a:cubicBezTo>
                    <a:pt x="80" y="74"/>
                    <a:pt x="81" y="74"/>
                    <a:pt x="82" y="73"/>
                  </a:cubicBezTo>
                  <a:cubicBezTo>
                    <a:pt x="84" y="73"/>
                    <a:pt x="85" y="73"/>
                    <a:pt x="86" y="73"/>
                  </a:cubicBezTo>
                  <a:cubicBezTo>
                    <a:pt x="87" y="73"/>
                    <a:pt x="87" y="75"/>
                    <a:pt x="89" y="75"/>
                  </a:cubicBezTo>
                  <a:cubicBezTo>
                    <a:pt x="90" y="76"/>
                    <a:pt x="92" y="75"/>
                    <a:pt x="93" y="74"/>
                  </a:cubicBezTo>
                  <a:cubicBezTo>
                    <a:pt x="94" y="74"/>
                    <a:pt x="94" y="74"/>
                    <a:pt x="95" y="73"/>
                  </a:cubicBezTo>
                  <a:cubicBezTo>
                    <a:pt x="96" y="71"/>
                    <a:pt x="93" y="69"/>
                    <a:pt x="92" y="67"/>
                  </a:cubicBezTo>
                  <a:cubicBezTo>
                    <a:pt x="92" y="67"/>
                    <a:pt x="92" y="66"/>
                    <a:pt x="92" y="66"/>
                  </a:cubicBezTo>
                  <a:cubicBezTo>
                    <a:pt x="92" y="66"/>
                    <a:pt x="92" y="65"/>
                    <a:pt x="92" y="65"/>
                  </a:cubicBezTo>
                  <a:cubicBezTo>
                    <a:pt x="92" y="65"/>
                    <a:pt x="92" y="64"/>
                    <a:pt x="92" y="63"/>
                  </a:cubicBezTo>
                  <a:cubicBezTo>
                    <a:pt x="92" y="63"/>
                    <a:pt x="92" y="63"/>
                    <a:pt x="92" y="63"/>
                  </a:cubicBezTo>
                  <a:cubicBezTo>
                    <a:pt x="92" y="62"/>
                    <a:pt x="92" y="61"/>
                    <a:pt x="92" y="60"/>
                  </a:cubicBezTo>
                  <a:cubicBezTo>
                    <a:pt x="90" y="60"/>
                    <a:pt x="89" y="60"/>
                    <a:pt x="88" y="59"/>
                  </a:cubicBezTo>
                  <a:cubicBezTo>
                    <a:pt x="87" y="59"/>
                    <a:pt x="85" y="59"/>
                    <a:pt x="84" y="59"/>
                  </a:cubicBezTo>
                  <a:cubicBezTo>
                    <a:pt x="84" y="59"/>
                    <a:pt x="84" y="59"/>
                    <a:pt x="84" y="59"/>
                  </a:cubicBezTo>
                  <a:cubicBezTo>
                    <a:pt x="85" y="57"/>
                    <a:pt x="87" y="56"/>
                    <a:pt x="89" y="55"/>
                  </a:cubicBezTo>
                  <a:cubicBezTo>
                    <a:pt x="89" y="55"/>
                    <a:pt x="89" y="55"/>
                    <a:pt x="90" y="55"/>
                  </a:cubicBezTo>
                  <a:cubicBezTo>
                    <a:pt x="92" y="54"/>
                    <a:pt x="96" y="56"/>
                    <a:pt x="98" y="54"/>
                  </a:cubicBezTo>
                  <a:cubicBezTo>
                    <a:pt x="100" y="51"/>
                    <a:pt x="97" y="51"/>
                    <a:pt x="96" y="50"/>
                  </a:cubicBezTo>
                  <a:cubicBezTo>
                    <a:pt x="96" y="50"/>
                    <a:pt x="96" y="50"/>
                    <a:pt x="96" y="50"/>
                  </a:cubicBezTo>
                  <a:cubicBezTo>
                    <a:pt x="98" y="48"/>
                    <a:pt x="101" y="46"/>
                    <a:pt x="103" y="45"/>
                  </a:cubicBezTo>
                  <a:cubicBezTo>
                    <a:pt x="103" y="45"/>
                    <a:pt x="103" y="45"/>
                    <a:pt x="103" y="45"/>
                  </a:cubicBezTo>
                  <a:cubicBezTo>
                    <a:pt x="105" y="45"/>
                    <a:pt x="106" y="45"/>
                    <a:pt x="107" y="45"/>
                  </a:cubicBezTo>
                  <a:cubicBezTo>
                    <a:pt x="108" y="46"/>
                    <a:pt x="108" y="48"/>
                    <a:pt x="109" y="48"/>
                  </a:cubicBezTo>
                  <a:cubicBezTo>
                    <a:pt x="109" y="48"/>
                    <a:pt x="111" y="49"/>
                    <a:pt x="112" y="47"/>
                  </a:cubicBezTo>
                  <a:cubicBezTo>
                    <a:pt x="113" y="45"/>
                    <a:pt x="111" y="44"/>
                    <a:pt x="111" y="43"/>
                  </a:cubicBezTo>
                  <a:cubicBezTo>
                    <a:pt x="110" y="42"/>
                    <a:pt x="110" y="42"/>
                    <a:pt x="109" y="41"/>
                  </a:cubicBezTo>
                  <a:cubicBezTo>
                    <a:pt x="109" y="41"/>
                    <a:pt x="109" y="41"/>
                    <a:pt x="108" y="41"/>
                  </a:cubicBezTo>
                  <a:cubicBezTo>
                    <a:pt x="113" y="39"/>
                    <a:pt x="117" y="36"/>
                    <a:pt x="122" y="34"/>
                  </a:cubicBezTo>
                  <a:cubicBezTo>
                    <a:pt x="122" y="34"/>
                    <a:pt x="122" y="34"/>
                    <a:pt x="122" y="34"/>
                  </a:cubicBezTo>
                  <a:cubicBezTo>
                    <a:pt x="121" y="36"/>
                    <a:pt x="121" y="37"/>
                    <a:pt x="121" y="39"/>
                  </a:cubicBezTo>
                  <a:cubicBezTo>
                    <a:pt x="121" y="40"/>
                    <a:pt x="121" y="41"/>
                    <a:pt x="120" y="41"/>
                  </a:cubicBezTo>
                  <a:cubicBezTo>
                    <a:pt x="119" y="42"/>
                    <a:pt x="117" y="40"/>
                    <a:pt x="115" y="41"/>
                  </a:cubicBezTo>
                  <a:cubicBezTo>
                    <a:pt x="114" y="43"/>
                    <a:pt x="115" y="44"/>
                    <a:pt x="115" y="44"/>
                  </a:cubicBezTo>
                  <a:close/>
                  <a:moveTo>
                    <a:pt x="90" y="357"/>
                  </a:moveTo>
                  <a:cubicBezTo>
                    <a:pt x="91" y="357"/>
                    <a:pt x="91" y="357"/>
                    <a:pt x="92" y="357"/>
                  </a:cubicBezTo>
                  <a:cubicBezTo>
                    <a:pt x="92" y="358"/>
                    <a:pt x="93" y="358"/>
                    <a:pt x="93" y="359"/>
                  </a:cubicBezTo>
                  <a:cubicBezTo>
                    <a:pt x="92" y="358"/>
                    <a:pt x="91" y="357"/>
                    <a:pt x="90" y="357"/>
                  </a:cubicBezTo>
                  <a:close/>
                  <a:moveTo>
                    <a:pt x="98" y="362"/>
                  </a:moveTo>
                  <a:cubicBezTo>
                    <a:pt x="98" y="362"/>
                    <a:pt x="99" y="362"/>
                    <a:pt x="99" y="363"/>
                  </a:cubicBezTo>
                  <a:cubicBezTo>
                    <a:pt x="100" y="363"/>
                    <a:pt x="101" y="364"/>
                    <a:pt x="101" y="364"/>
                  </a:cubicBezTo>
                  <a:cubicBezTo>
                    <a:pt x="100" y="364"/>
                    <a:pt x="99" y="363"/>
                    <a:pt x="98" y="362"/>
                  </a:cubicBezTo>
                  <a:close/>
                  <a:moveTo>
                    <a:pt x="108" y="369"/>
                  </a:moveTo>
                  <a:cubicBezTo>
                    <a:pt x="109" y="369"/>
                    <a:pt x="109" y="368"/>
                    <a:pt x="109" y="368"/>
                  </a:cubicBezTo>
                  <a:cubicBezTo>
                    <a:pt x="109" y="367"/>
                    <a:pt x="109" y="367"/>
                    <a:pt x="109" y="366"/>
                  </a:cubicBezTo>
                  <a:cubicBezTo>
                    <a:pt x="107" y="364"/>
                    <a:pt x="103" y="362"/>
                    <a:pt x="101" y="361"/>
                  </a:cubicBezTo>
                  <a:cubicBezTo>
                    <a:pt x="98" y="358"/>
                    <a:pt x="96" y="356"/>
                    <a:pt x="94" y="355"/>
                  </a:cubicBezTo>
                  <a:cubicBezTo>
                    <a:pt x="92" y="355"/>
                    <a:pt x="92" y="355"/>
                    <a:pt x="91" y="355"/>
                  </a:cubicBezTo>
                  <a:cubicBezTo>
                    <a:pt x="90" y="354"/>
                    <a:pt x="90" y="354"/>
                    <a:pt x="90" y="354"/>
                  </a:cubicBezTo>
                  <a:cubicBezTo>
                    <a:pt x="89" y="353"/>
                    <a:pt x="90" y="353"/>
                    <a:pt x="89" y="352"/>
                  </a:cubicBezTo>
                  <a:cubicBezTo>
                    <a:pt x="89" y="351"/>
                    <a:pt x="87" y="351"/>
                    <a:pt x="87" y="350"/>
                  </a:cubicBezTo>
                  <a:cubicBezTo>
                    <a:pt x="86" y="348"/>
                    <a:pt x="87" y="348"/>
                    <a:pt x="87" y="347"/>
                  </a:cubicBezTo>
                  <a:cubicBezTo>
                    <a:pt x="86" y="346"/>
                    <a:pt x="86" y="345"/>
                    <a:pt x="86" y="344"/>
                  </a:cubicBezTo>
                  <a:cubicBezTo>
                    <a:pt x="86" y="343"/>
                    <a:pt x="86" y="343"/>
                    <a:pt x="85" y="342"/>
                  </a:cubicBezTo>
                  <a:cubicBezTo>
                    <a:pt x="84" y="342"/>
                    <a:pt x="84" y="342"/>
                    <a:pt x="84" y="342"/>
                  </a:cubicBezTo>
                  <a:cubicBezTo>
                    <a:pt x="83" y="343"/>
                    <a:pt x="83" y="343"/>
                    <a:pt x="83" y="344"/>
                  </a:cubicBezTo>
                  <a:cubicBezTo>
                    <a:pt x="82" y="344"/>
                    <a:pt x="82" y="344"/>
                    <a:pt x="82" y="345"/>
                  </a:cubicBezTo>
                  <a:cubicBezTo>
                    <a:pt x="82" y="346"/>
                    <a:pt x="84" y="348"/>
                    <a:pt x="84" y="349"/>
                  </a:cubicBezTo>
                  <a:cubicBezTo>
                    <a:pt x="84" y="349"/>
                    <a:pt x="82" y="349"/>
                    <a:pt x="82" y="350"/>
                  </a:cubicBezTo>
                  <a:cubicBezTo>
                    <a:pt x="41" y="315"/>
                    <a:pt x="15" y="264"/>
                    <a:pt x="15" y="207"/>
                  </a:cubicBezTo>
                  <a:cubicBezTo>
                    <a:pt x="16" y="205"/>
                    <a:pt x="18" y="204"/>
                    <a:pt x="18" y="203"/>
                  </a:cubicBezTo>
                  <a:cubicBezTo>
                    <a:pt x="18" y="202"/>
                    <a:pt x="18" y="202"/>
                    <a:pt x="18" y="201"/>
                  </a:cubicBezTo>
                  <a:cubicBezTo>
                    <a:pt x="18" y="198"/>
                    <a:pt x="17" y="198"/>
                    <a:pt x="15" y="196"/>
                  </a:cubicBezTo>
                  <a:cubicBezTo>
                    <a:pt x="16" y="182"/>
                    <a:pt x="18" y="168"/>
                    <a:pt x="22" y="155"/>
                  </a:cubicBezTo>
                  <a:cubicBezTo>
                    <a:pt x="22" y="156"/>
                    <a:pt x="22" y="156"/>
                    <a:pt x="22" y="157"/>
                  </a:cubicBezTo>
                  <a:cubicBezTo>
                    <a:pt x="22" y="158"/>
                    <a:pt x="22" y="160"/>
                    <a:pt x="22" y="161"/>
                  </a:cubicBezTo>
                  <a:cubicBezTo>
                    <a:pt x="24" y="162"/>
                    <a:pt x="25" y="164"/>
                    <a:pt x="25" y="166"/>
                  </a:cubicBezTo>
                  <a:cubicBezTo>
                    <a:pt x="25" y="166"/>
                    <a:pt x="26" y="167"/>
                    <a:pt x="26" y="168"/>
                  </a:cubicBezTo>
                  <a:cubicBezTo>
                    <a:pt x="26" y="168"/>
                    <a:pt x="25" y="169"/>
                    <a:pt x="25" y="169"/>
                  </a:cubicBezTo>
                  <a:cubicBezTo>
                    <a:pt x="25" y="170"/>
                    <a:pt x="26" y="170"/>
                    <a:pt x="26" y="171"/>
                  </a:cubicBezTo>
                  <a:cubicBezTo>
                    <a:pt x="26" y="172"/>
                    <a:pt x="27" y="172"/>
                    <a:pt x="28" y="172"/>
                  </a:cubicBezTo>
                  <a:cubicBezTo>
                    <a:pt x="28" y="174"/>
                    <a:pt x="29" y="174"/>
                    <a:pt x="29" y="175"/>
                  </a:cubicBezTo>
                  <a:cubicBezTo>
                    <a:pt x="30" y="176"/>
                    <a:pt x="30" y="178"/>
                    <a:pt x="31" y="178"/>
                  </a:cubicBezTo>
                  <a:cubicBezTo>
                    <a:pt x="30" y="178"/>
                    <a:pt x="31" y="177"/>
                    <a:pt x="31" y="177"/>
                  </a:cubicBezTo>
                  <a:cubicBezTo>
                    <a:pt x="33" y="180"/>
                    <a:pt x="33" y="183"/>
                    <a:pt x="34" y="187"/>
                  </a:cubicBezTo>
                  <a:cubicBezTo>
                    <a:pt x="34" y="190"/>
                    <a:pt x="36" y="193"/>
                    <a:pt x="36" y="195"/>
                  </a:cubicBezTo>
                  <a:cubicBezTo>
                    <a:pt x="37" y="196"/>
                    <a:pt x="37" y="197"/>
                    <a:pt x="37" y="198"/>
                  </a:cubicBezTo>
                  <a:cubicBezTo>
                    <a:pt x="37" y="199"/>
                    <a:pt x="36" y="200"/>
                    <a:pt x="36" y="202"/>
                  </a:cubicBezTo>
                  <a:cubicBezTo>
                    <a:pt x="35" y="204"/>
                    <a:pt x="39" y="209"/>
                    <a:pt x="40" y="210"/>
                  </a:cubicBezTo>
                  <a:cubicBezTo>
                    <a:pt x="41" y="211"/>
                    <a:pt x="42" y="212"/>
                    <a:pt x="43" y="212"/>
                  </a:cubicBezTo>
                  <a:cubicBezTo>
                    <a:pt x="43" y="213"/>
                    <a:pt x="44" y="213"/>
                    <a:pt x="44" y="213"/>
                  </a:cubicBezTo>
                  <a:cubicBezTo>
                    <a:pt x="45" y="214"/>
                    <a:pt x="46" y="216"/>
                    <a:pt x="47" y="216"/>
                  </a:cubicBezTo>
                  <a:cubicBezTo>
                    <a:pt x="49" y="217"/>
                    <a:pt x="51" y="217"/>
                    <a:pt x="53" y="218"/>
                  </a:cubicBezTo>
                  <a:cubicBezTo>
                    <a:pt x="54" y="219"/>
                    <a:pt x="54" y="220"/>
                    <a:pt x="54" y="221"/>
                  </a:cubicBezTo>
                  <a:cubicBezTo>
                    <a:pt x="55" y="222"/>
                    <a:pt x="56" y="223"/>
                    <a:pt x="56" y="224"/>
                  </a:cubicBezTo>
                  <a:cubicBezTo>
                    <a:pt x="58" y="225"/>
                    <a:pt x="59" y="226"/>
                    <a:pt x="60" y="227"/>
                  </a:cubicBezTo>
                  <a:cubicBezTo>
                    <a:pt x="61" y="228"/>
                    <a:pt x="61" y="228"/>
                    <a:pt x="61" y="230"/>
                  </a:cubicBezTo>
                  <a:cubicBezTo>
                    <a:pt x="62" y="231"/>
                    <a:pt x="62" y="232"/>
                    <a:pt x="62" y="232"/>
                  </a:cubicBezTo>
                  <a:cubicBezTo>
                    <a:pt x="62" y="233"/>
                    <a:pt x="61" y="234"/>
                    <a:pt x="62" y="235"/>
                  </a:cubicBezTo>
                  <a:cubicBezTo>
                    <a:pt x="62" y="236"/>
                    <a:pt x="63" y="237"/>
                    <a:pt x="64" y="238"/>
                  </a:cubicBezTo>
                  <a:cubicBezTo>
                    <a:pt x="64" y="238"/>
                    <a:pt x="64" y="239"/>
                    <a:pt x="64" y="239"/>
                  </a:cubicBezTo>
                  <a:cubicBezTo>
                    <a:pt x="65" y="240"/>
                    <a:pt x="65" y="241"/>
                    <a:pt x="66" y="242"/>
                  </a:cubicBezTo>
                  <a:cubicBezTo>
                    <a:pt x="67" y="242"/>
                    <a:pt x="67" y="243"/>
                    <a:pt x="68" y="244"/>
                  </a:cubicBezTo>
                  <a:cubicBezTo>
                    <a:pt x="69" y="244"/>
                    <a:pt x="69" y="242"/>
                    <a:pt x="71" y="242"/>
                  </a:cubicBezTo>
                  <a:cubicBezTo>
                    <a:pt x="72" y="244"/>
                    <a:pt x="73" y="246"/>
                    <a:pt x="75" y="247"/>
                  </a:cubicBezTo>
                  <a:cubicBezTo>
                    <a:pt x="75" y="247"/>
                    <a:pt x="76" y="248"/>
                    <a:pt x="76" y="248"/>
                  </a:cubicBezTo>
                  <a:cubicBezTo>
                    <a:pt x="74" y="253"/>
                    <a:pt x="72" y="259"/>
                    <a:pt x="77" y="265"/>
                  </a:cubicBezTo>
                  <a:cubicBezTo>
                    <a:pt x="77" y="266"/>
                    <a:pt x="76" y="268"/>
                    <a:pt x="77" y="269"/>
                  </a:cubicBezTo>
                  <a:cubicBezTo>
                    <a:pt x="77" y="271"/>
                    <a:pt x="80" y="272"/>
                    <a:pt x="82" y="274"/>
                  </a:cubicBezTo>
                  <a:cubicBezTo>
                    <a:pt x="84" y="275"/>
                    <a:pt x="86" y="276"/>
                    <a:pt x="87" y="278"/>
                  </a:cubicBezTo>
                  <a:cubicBezTo>
                    <a:pt x="88" y="279"/>
                    <a:pt x="89" y="281"/>
                    <a:pt x="89" y="282"/>
                  </a:cubicBezTo>
                  <a:cubicBezTo>
                    <a:pt x="90" y="282"/>
                    <a:pt x="91" y="283"/>
                    <a:pt x="91" y="283"/>
                  </a:cubicBezTo>
                  <a:cubicBezTo>
                    <a:pt x="92" y="284"/>
                    <a:pt x="93" y="284"/>
                    <a:pt x="93" y="285"/>
                  </a:cubicBezTo>
                  <a:cubicBezTo>
                    <a:pt x="94" y="286"/>
                    <a:pt x="95" y="287"/>
                    <a:pt x="95" y="288"/>
                  </a:cubicBezTo>
                  <a:cubicBezTo>
                    <a:pt x="99" y="290"/>
                    <a:pt x="104" y="290"/>
                    <a:pt x="107" y="292"/>
                  </a:cubicBezTo>
                  <a:cubicBezTo>
                    <a:pt x="109" y="294"/>
                    <a:pt x="109" y="295"/>
                    <a:pt x="110" y="298"/>
                  </a:cubicBezTo>
                  <a:cubicBezTo>
                    <a:pt x="111" y="299"/>
                    <a:pt x="111" y="300"/>
                    <a:pt x="112" y="302"/>
                  </a:cubicBezTo>
                  <a:cubicBezTo>
                    <a:pt x="113" y="306"/>
                    <a:pt x="114" y="311"/>
                    <a:pt x="116" y="315"/>
                  </a:cubicBezTo>
                  <a:cubicBezTo>
                    <a:pt x="116" y="317"/>
                    <a:pt x="117" y="318"/>
                    <a:pt x="118" y="320"/>
                  </a:cubicBezTo>
                  <a:cubicBezTo>
                    <a:pt x="118" y="321"/>
                    <a:pt x="118" y="321"/>
                    <a:pt x="118" y="322"/>
                  </a:cubicBezTo>
                  <a:cubicBezTo>
                    <a:pt x="119" y="324"/>
                    <a:pt x="120" y="325"/>
                    <a:pt x="121" y="326"/>
                  </a:cubicBezTo>
                  <a:cubicBezTo>
                    <a:pt x="121" y="327"/>
                    <a:pt x="121" y="329"/>
                    <a:pt x="121" y="329"/>
                  </a:cubicBezTo>
                  <a:cubicBezTo>
                    <a:pt x="121" y="330"/>
                    <a:pt x="122" y="331"/>
                    <a:pt x="122" y="332"/>
                  </a:cubicBezTo>
                  <a:cubicBezTo>
                    <a:pt x="122" y="333"/>
                    <a:pt x="122" y="335"/>
                    <a:pt x="122" y="336"/>
                  </a:cubicBezTo>
                  <a:cubicBezTo>
                    <a:pt x="122" y="337"/>
                    <a:pt x="123" y="338"/>
                    <a:pt x="123" y="339"/>
                  </a:cubicBezTo>
                  <a:cubicBezTo>
                    <a:pt x="124" y="340"/>
                    <a:pt x="124" y="341"/>
                    <a:pt x="124" y="341"/>
                  </a:cubicBezTo>
                  <a:cubicBezTo>
                    <a:pt x="125" y="342"/>
                    <a:pt x="126" y="344"/>
                    <a:pt x="127" y="345"/>
                  </a:cubicBezTo>
                  <a:cubicBezTo>
                    <a:pt x="127" y="345"/>
                    <a:pt x="127" y="346"/>
                    <a:pt x="127" y="347"/>
                  </a:cubicBezTo>
                  <a:cubicBezTo>
                    <a:pt x="127" y="347"/>
                    <a:pt x="128" y="348"/>
                    <a:pt x="128" y="349"/>
                  </a:cubicBezTo>
                  <a:cubicBezTo>
                    <a:pt x="128" y="350"/>
                    <a:pt x="128" y="351"/>
                    <a:pt x="128" y="352"/>
                  </a:cubicBezTo>
                  <a:cubicBezTo>
                    <a:pt x="129" y="353"/>
                    <a:pt x="129" y="355"/>
                    <a:pt x="129" y="356"/>
                  </a:cubicBezTo>
                  <a:cubicBezTo>
                    <a:pt x="130" y="357"/>
                    <a:pt x="131" y="359"/>
                    <a:pt x="132" y="360"/>
                  </a:cubicBezTo>
                  <a:cubicBezTo>
                    <a:pt x="132" y="361"/>
                    <a:pt x="132" y="362"/>
                    <a:pt x="132" y="363"/>
                  </a:cubicBezTo>
                  <a:cubicBezTo>
                    <a:pt x="133" y="364"/>
                    <a:pt x="134" y="364"/>
                    <a:pt x="135" y="365"/>
                  </a:cubicBezTo>
                  <a:cubicBezTo>
                    <a:pt x="135" y="366"/>
                    <a:pt x="135" y="367"/>
                    <a:pt x="135" y="368"/>
                  </a:cubicBezTo>
                  <a:cubicBezTo>
                    <a:pt x="135" y="371"/>
                    <a:pt x="137" y="372"/>
                    <a:pt x="138" y="374"/>
                  </a:cubicBezTo>
                  <a:cubicBezTo>
                    <a:pt x="139" y="376"/>
                    <a:pt x="140" y="377"/>
                    <a:pt x="141" y="378"/>
                  </a:cubicBezTo>
                  <a:cubicBezTo>
                    <a:pt x="141" y="378"/>
                    <a:pt x="142" y="379"/>
                    <a:pt x="142" y="379"/>
                  </a:cubicBezTo>
                  <a:cubicBezTo>
                    <a:pt x="142" y="379"/>
                    <a:pt x="142" y="379"/>
                    <a:pt x="143" y="380"/>
                  </a:cubicBezTo>
                  <a:cubicBezTo>
                    <a:pt x="143" y="380"/>
                    <a:pt x="144" y="380"/>
                    <a:pt x="145" y="381"/>
                  </a:cubicBezTo>
                  <a:cubicBezTo>
                    <a:pt x="146" y="381"/>
                    <a:pt x="147" y="381"/>
                    <a:pt x="147" y="382"/>
                  </a:cubicBezTo>
                  <a:cubicBezTo>
                    <a:pt x="148" y="382"/>
                    <a:pt x="148" y="382"/>
                    <a:pt x="148" y="382"/>
                  </a:cubicBezTo>
                  <a:cubicBezTo>
                    <a:pt x="150" y="383"/>
                    <a:pt x="151" y="383"/>
                    <a:pt x="152" y="384"/>
                  </a:cubicBezTo>
                  <a:cubicBezTo>
                    <a:pt x="154" y="384"/>
                    <a:pt x="154" y="384"/>
                    <a:pt x="156" y="384"/>
                  </a:cubicBezTo>
                  <a:cubicBezTo>
                    <a:pt x="157" y="384"/>
                    <a:pt x="158" y="384"/>
                    <a:pt x="158" y="384"/>
                  </a:cubicBezTo>
                  <a:cubicBezTo>
                    <a:pt x="159" y="383"/>
                    <a:pt x="160" y="382"/>
                    <a:pt x="159" y="381"/>
                  </a:cubicBezTo>
                  <a:cubicBezTo>
                    <a:pt x="156" y="379"/>
                    <a:pt x="153" y="379"/>
                    <a:pt x="152" y="376"/>
                  </a:cubicBezTo>
                  <a:cubicBezTo>
                    <a:pt x="151" y="375"/>
                    <a:pt x="151" y="374"/>
                    <a:pt x="150" y="371"/>
                  </a:cubicBezTo>
                  <a:cubicBezTo>
                    <a:pt x="150" y="371"/>
                    <a:pt x="149" y="370"/>
                    <a:pt x="149" y="369"/>
                  </a:cubicBezTo>
                  <a:cubicBezTo>
                    <a:pt x="149" y="368"/>
                    <a:pt x="149" y="368"/>
                    <a:pt x="149" y="367"/>
                  </a:cubicBezTo>
                  <a:cubicBezTo>
                    <a:pt x="149" y="367"/>
                    <a:pt x="148" y="366"/>
                    <a:pt x="148" y="366"/>
                  </a:cubicBezTo>
                  <a:cubicBezTo>
                    <a:pt x="148" y="364"/>
                    <a:pt x="150" y="363"/>
                    <a:pt x="149" y="362"/>
                  </a:cubicBezTo>
                  <a:cubicBezTo>
                    <a:pt x="149" y="361"/>
                    <a:pt x="148" y="361"/>
                    <a:pt x="148" y="361"/>
                  </a:cubicBezTo>
                  <a:cubicBezTo>
                    <a:pt x="148" y="361"/>
                    <a:pt x="147" y="360"/>
                    <a:pt x="147" y="360"/>
                  </a:cubicBezTo>
                  <a:cubicBezTo>
                    <a:pt x="146" y="359"/>
                    <a:pt x="145" y="359"/>
                    <a:pt x="145" y="358"/>
                  </a:cubicBezTo>
                  <a:cubicBezTo>
                    <a:pt x="145" y="355"/>
                    <a:pt x="146" y="352"/>
                    <a:pt x="146" y="348"/>
                  </a:cubicBezTo>
                  <a:cubicBezTo>
                    <a:pt x="145" y="347"/>
                    <a:pt x="143" y="347"/>
                    <a:pt x="143" y="345"/>
                  </a:cubicBezTo>
                  <a:cubicBezTo>
                    <a:pt x="143" y="345"/>
                    <a:pt x="145" y="345"/>
                    <a:pt x="145" y="344"/>
                  </a:cubicBezTo>
                  <a:cubicBezTo>
                    <a:pt x="146" y="343"/>
                    <a:pt x="145" y="341"/>
                    <a:pt x="145" y="340"/>
                  </a:cubicBezTo>
                  <a:cubicBezTo>
                    <a:pt x="145" y="339"/>
                    <a:pt x="146" y="338"/>
                    <a:pt x="146" y="337"/>
                  </a:cubicBezTo>
                  <a:cubicBezTo>
                    <a:pt x="147" y="337"/>
                    <a:pt x="149" y="336"/>
                    <a:pt x="150" y="336"/>
                  </a:cubicBezTo>
                  <a:cubicBezTo>
                    <a:pt x="150" y="334"/>
                    <a:pt x="151" y="332"/>
                    <a:pt x="150" y="330"/>
                  </a:cubicBezTo>
                  <a:cubicBezTo>
                    <a:pt x="149" y="328"/>
                    <a:pt x="148" y="328"/>
                    <a:pt x="147" y="326"/>
                  </a:cubicBezTo>
                  <a:cubicBezTo>
                    <a:pt x="149" y="326"/>
                    <a:pt x="152" y="325"/>
                    <a:pt x="152" y="324"/>
                  </a:cubicBezTo>
                  <a:cubicBezTo>
                    <a:pt x="153" y="324"/>
                    <a:pt x="152" y="323"/>
                    <a:pt x="152" y="323"/>
                  </a:cubicBezTo>
                  <a:cubicBezTo>
                    <a:pt x="153" y="321"/>
                    <a:pt x="153" y="319"/>
                    <a:pt x="154" y="318"/>
                  </a:cubicBezTo>
                  <a:cubicBezTo>
                    <a:pt x="154" y="317"/>
                    <a:pt x="155" y="316"/>
                    <a:pt x="155" y="316"/>
                  </a:cubicBezTo>
                  <a:cubicBezTo>
                    <a:pt x="155" y="314"/>
                    <a:pt x="154" y="311"/>
                    <a:pt x="155" y="310"/>
                  </a:cubicBezTo>
                  <a:cubicBezTo>
                    <a:pt x="155" y="309"/>
                    <a:pt x="155" y="309"/>
                    <a:pt x="155" y="309"/>
                  </a:cubicBezTo>
                  <a:cubicBezTo>
                    <a:pt x="155" y="308"/>
                    <a:pt x="155" y="307"/>
                    <a:pt x="155" y="307"/>
                  </a:cubicBezTo>
                  <a:cubicBezTo>
                    <a:pt x="155" y="305"/>
                    <a:pt x="154" y="304"/>
                    <a:pt x="153" y="303"/>
                  </a:cubicBezTo>
                  <a:cubicBezTo>
                    <a:pt x="153" y="302"/>
                    <a:pt x="153" y="300"/>
                    <a:pt x="154" y="299"/>
                  </a:cubicBezTo>
                  <a:cubicBezTo>
                    <a:pt x="154" y="298"/>
                    <a:pt x="155" y="298"/>
                    <a:pt x="155" y="298"/>
                  </a:cubicBezTo>
                  <a:cubicBezTo>
                    <a:pt x="155" y="298"/>
                    <a:pt x="155" y="297"/>
                    <a:pt x="155" y="297"/>
                  </a:cubicBezTo>
                  <a:cubicBezTo>
                    <a:pt x="156" y="297"/>
                    <a:pt x="156" y="297"/>
                    <a:pt x="156" y="296"/>
                  </a:cubicBezTo>
                  <a:cubicBezTo>
                    <a:pt x="157" y="296"/>
                    <a:pt x="157" y="295"/>
                    <a:pt x="157" y="295"/>
                  </a:cubicBezTo>
                  <a:cubicBezTo>
                    <a:pt x="157" y="295"/>
                    <a:pt x="158" y="295"/>
                    <a:pt x="158" y="295"/>
                  </a:cubicBezTo>
                  <a:cubicBezTo>
                    <a:pt x="159" y="294"/>
                    <a:pt x="159" y="294"/>
                    <a:pt x="159" y="293"/>
                  </a:cubicBezTo>
                  <a:cubicBezTo>
                    <a:pt x="160" y="293"/>
                    <a:pt x="161" y="292"/>
                    <a:pt x="161" y="292"/>
                  </a:cubicBezTo>
                  <a:cubicBezTo>
                    <a:pt x="161" y="291"/>
                    <a:pt x="162" y="290"/>
                    <a:pt x="162" y="289"/>
                  </a:cubicBezTo>
                  <a:cubicBezTo>
                    <a:pt x="162" y="288"/>
                    <a:pt x="162" y="286"/>
                    <a:pt x="162" y="285"/>
                  </a:cubicBezTo>
                  <a:cubicBezTo>
                    <a:pt x="162" y="282"/>
                    <a:pt x="163" y="281"/>
                    <a:pt x="162" y="279"/>
                  </a:cubicBezTo>
                  <a:cubicBezTo>
                    <a:pt x="162" y="276"/>
                    <a:pt x="162" y="275"/>
                    <a:pt x="161" y="272"/>
                  </a:cubicBezTo>
                  <a:cubicBezTo>
                    <a:pt x="161" y="271"/>
                    <a:pt x="159" y="269"/>
                    <a:pt x="159" y="267"/>
                  </a:cubicBezTo>
                  <a:cubicBezTo>
                    <a:pt x="159" y="266"/>
                    <a:pt x="160" y="265"/>
                    <a:pt x="160" y="264"/>
                  </a:cubicBezTo>
                  <a:cubicBezTo>
                    <a:pt x="161" y="262"/>
                    <a:pt x="162" y="259"/>
                    <a:pt x="162" y="257"/>
                  </a:cubicBezTo>
                  <a:cubicBezTo>
                    <a:pt x="162" y="256"/>
                    <a:pt x="163" y="254"/>
                    <a:pt x="163" y="253"/>
                  </a:cubicBezTo>
                  <a:cubicBezTo>
                    <a:pt x="163" y="251"/>
                    <a:pt x="161" y="248"/>
                    <a:pt x="161" y="247"/>
                  </a:cubicBezTo>
                  <a:cubicBezTo>
                    <a:pt x="160" y="247"/>
                    <a:pt x="160" y="247"/>
                    <a:pt x="160" y="247"/>
                  </a:cubicBezTo>
                  <a:cubicBezTo>
                    <a:pt x="159" y="246"/>
                    <a:pt x="156" y="244"/>
                    <a:pt x="155" y="244"/>
                  </a:cubicBezTo>
                  <a:cubicBezTo>
                    <a:pt x="154" y="244"/>
                    <a:pt x="154" y="244"/>
                    <a:pt x="154" y="244"/>
                  </a:cubicBezTo>
                  <a:cubicBezTo>
                    <a:pt x="153" y="243"/>
                    <a:pt x="153" y="243"/>
                    <a:pt x="152" y="242"/>
                  </a:cubicBezTo>
                  <a:cubicBezTo>
                    <a:pt x="151" y="242"/>
                    <a:pt x="150" y="242"/>
                    <a:pt x="150" y="242"/>
                  </a:cubicBezTo>
                  <a:cubicBezTo>
                    <a:pt x="149" y="242"/>
                    <a:pt x="149" y="242"/>
                    <a:pt x="149" y="242"/>
                  </a:cubicBezTo>
                  <a:cubicBezTo>
                    <a:pt x="148" y="242"/>
                    <a:pt x="148" y="242"/>
                    <a:pt x="147" y="242"/>
                  </a:cubicBezTo>
                  <a:cubicBezTo>
                    <a:pt x="145" y="242"/>
                    <a:pt x="145" y="242"/>
                    <a:pt x="143" y="243"/>
                  </a:cubicBezTo>
                  <a:cubicBezTo>
                    <a:pt x="142" y="243"/>
                    <a:pt x="140" y="242"/>
                    <a:pt x="139" y="242"/>
                  </a:cubicBezTo>
                  <a:cubicBezTo>
                    <a:pt x="139" y="242"/>
                    <a:pt x="139" y="242"/>
                    <a:pt x="138" y="242"/>
                  </a:cubicBezTo>
                  <a:cubicBezTo>
                    <a:pt x="137" y="241"/>
                    <a:pt x="136" y="240"/>
                    <a:pt x="135" y="240"/>
                  </a:cubicBezTo>
                  <a:cubicBezTo>
                    <a:pt x="135" y="240"/>
                    <a:pt x="134" y="240"/>
                    <a:pt x="134" y="240"/>
                  </a:cubicBezTo>
                  <a:cubicBezTo>
                    <a:pt x="133" y="240"/>
                    <a:pt x="132" y="240"/>
                    <a:pt x="131" y="240"/>
                  </a:cubicBezTo>
                  <a:cubicBezTo>
                    <a:pt x="129" y="240"/>
                    <a:pt x="128" y="238"/>
                    <a:pt x="127" y="235"/>
                  </a:cubicBezTo>
                  <a:cubicBezTo>
                    <a:pt x="127" y="234"/>
                    <a:pt x="126" y="233"/>
                    <a:pt x="126" y="232"/>
                  </a:cubicBezTo>
                  <a:cubicBezTo>
                    <a:pt x="125" y="231"/>
                    <a:pt x="123" y="231"/>
                    <a:pt x="122" y="230"/>
                  </a:cubicBezTo>
                  <a:cubicBezTo>
                    <a:pt x="121" y="229"/>
                    <a:pt x="120" y="228"/>
                    <a:pt x="118" y="228"/>
                  </a:cubicBezTo>
                  <a:cubicBezTo>
                    <a:pt x="116" y="228"/>
                    <a:pt x="115" y="229"/>
                    <a:pt x="113" y="229"/>
                  </a:cubicBezTo>
                  <a:cubicBezTo>
                    <a:pt x="111" y="229"/>
                    <a:pt x="109" y="228"/>
                    <a:pt x="108" y="227"/>
                  </a:cubicBezTo>
                  <a:cubicBezTo>
                    <a:pt x="106" y="227"/>
                    <a:pt x="104" y="226"/>
                    <a:pt x="103" y="225"/>
                  </a:cubicBezTo>
                  <a:cubicBezTo>
                    <a:pt x="102" y="223"/>
                    <a:pt x="102" y="220"/>
                    <a:pt x="99" y="221"/>
                  </a:cubicBezTo>
                  <a:cubicBezTo>
                    <a:pt x="98" y="221"/>
                    <a:pt x="95" y="224"/>
                    <a:pt x="93" y="225"/>
                  </a:cubicBezTo>
                  <a:cubicBezTo>
                    <a:pt x="92" y="225"/>
                    <a:pt x="91" y="225"/>
                    <a:pt x="89" y="226"/>
                  </a:cubicBezTo>
                  <a:cubicBezTo>
                    <a:pt x="89" y="225"/>
                    <a:pt x="89" y="226"/>
                    <a:pt x="88" y="225"/>
                  </a:cubicBezTo>
                  <a:cubicBezTo>
                    <a:pt x="88" y="225"/>
                    <a:pt x="87" y="225"/>
                    <a:pt x="87" y="224"/>
                  </a:cubicBezTo>
                  <a:cubicBezTo>
                    <a:pt x="87" y="224"/>
                    <a:pt x="86" y="224"/>
                    <a:pt x="86" y="224"/>
                  </a:cubicBezTo>
                  <a:cubicBezTo>
                    <a:pt x="85" y="224"/>
                    <a:pt x="84" y="224"/>
                    <a:pt x="83" y="223"/>
                  </a:cubicBezTo>
                  <a:cubicBezTo>
                    <a:pt x="80" y="223"/>
                    <a:pt x="80" y="225"/>
                    <a:pt x="78" y="227"/>
                  </a:cubicBezTo>
                  <a:cubicBezTo>
                    <a:pt x="78" y="228"/>
                    <a:pt x="77" y="228"/>
                    <a:pt x="76" y="228"/>
                  </a:cubicBezTo>
                  <a:cubicBezTo>
                    <a:pt x="76" y="229"/>
                    <a:pt x="75" y="229"/>
                    <a:pt x="75" y="230"/>
                  </a:cubicBezTo>
                  <a:cubicBezTo>
                    <a:pt x="74" y="231"/>
                    <a:pt x="75" y="233"/>
                    <a:pt x="74" y="235"/>
                  </a:cubicBezTo>
                  <a:cubicBezTo>
                    <a:pt x="75" y="237"/>
                    <a:pt x="74" y="239"/>
                    <a:pt x="74" y="241"/>
                  </a:cubicBezTo>
                  <a:cubicBezTo>
                    <a:pt x="74" y="241"/>
                    <a:pt x="74" y="241"/>
                    <a:pt x="74" y="241"/>
                  </a:cubicBezTo>
                  <a:cubicBezTo>
                    <a:pt x="74" y="242"/>
                    <a:pt x="74" y="242"/>
                    <a:pt x="74" y="243"/>
                  </a:cubicBezTo>
                  <a:cubicBezTo>
                    <a:pt x="74" y="243"/>
                    <a:pt x="74" y="243"/>
                    <a:pt x="74" y="243"/>
                  </a:cubicBezTo>
                  <a:cubicBezTo>
                    <a:pt x="73" y="242"/>
                    <a:pt x="74" y="241"/>
                    <a:pt x="73" y="241"/>
                  </a:cubicBezTo>
                  <a:cubicBezTo>
                    <a:pt x="73" y="240"/>
                    <a:pt x="73" y="240"/>
                    <a:pt x="72" y="239"/>
                  </a:cubicBezTo>
                  <a:cubicBezTo>
                    <a:pt x="71" y="239"/>
                    <a:pt x="69" y="240"/>
                    <a:pt x="68" y="239"/>
                  </a:cubicBezTo>
                  <a:cubicBezTo>
                    <a:pt x="67" y="238"/>
                    <a:pt x="65" y="235"/>
                    <a:pt x="66" y="232"/>
                  </a:cubicBezTo>
                  <a:cubicBezTo>
                    <a:pt x="66" y="229"/>
                    <a:pt x="68" y="227"/>
                    <a:pt x="68" y="225"/>
                  </a:cubicBezTo>
                  <a:cubicBezTo>
                    <a:pt x="68" y="224"/>
                    <a:pt x="67" y="221"/>
                    <a:pt x="66" y="221"/>
                  </a:cubicBezTo>
                  <a:cubicBezTo>
                    <a:pt x="65" y="220"/>
                    <a:pt x="62" y="221"/>
                    <a:pt x="62" y="218"/>
                  </a:cubicBezTo>
                  <a:cubicBezTo>
                    <a:pt x="62" y="217"/>
                    <a:pt x="63" y="215"/>
                    <a:pt x="64" y="214"/>
                  </a:cubicBezTo>
                  <a:cubicBezTo>
                    <a:pt x="64" y="213"/>
                    <a:pt x="64" y="212"/>
                    <a:pt x="65" y="211"/>
                  </a:cubicBezTo>
                  <a:cubicBezTo>
                    <a:pt x="65" y="210"/>
                    <a:pt x="67" y="208"/>
                    <a:pt x="66" y="207"/>
                  </a:cubicBezTo>
                  <a:cubicBezTo>
                    <a:pt x="64" y="206"/>
                    <a:pt x="62" y="206"/>
                    <a:pt x="61" y="207"/>
                  </a:cubicBezTo>
                  <a:cubicBezTo>
                    <a:pt x="60" y="208"/>
                    <a:pt x="60" y="209"/>
                    <a:pt x="60" y="209"/>
                  </a:cubicBezTo>
                  <a:cubicBezTo>
                    <a:pt x="59" y="210"/>
                    <a:pt x="59" y="210"/>
                    <a:pt x="58" y="211"/>
                  </a:cubicBezTo>
                  <a:cubicBezTo>
                    <a:pt x="57" y="211"/>
                    <a:pt x="56" y="210"/>
                    <a:pt x="55" y="210"/>
                  </a:cubicBezTo>
                  <a:cubicBezTo>
                    <a:pt x="54" y="210"/>
                    <a:pt x="54" y="211"/>
                    <a:pt x="53" y="211"/>
                  </a:cubicBezTo>
                  <a:cubicBezTo>
                    <a:pt x="51" y="210"/>
                    <a:pt x="51" y="207"/>
                    <a:pt x="51" y="205"/>
                  </a:cubicBezTo>
                  <a:cubicBezTo>
                    <a:pt x="50" y="204"/>
                    <a:pt x="50" y="203"/>
                    <a:pt x="50" y="201"/>
                  </a:cubicBezTo>
                  <a:cubicBezTo>
                    <a:pt x="50" y="201"/>
                    <a:pt x="50" y="200"/>
                    <a:pt x="50" y="199"/>
                  </a:cubicBezTo>
                  <a:cubicBezTo>
                    <a:pt x="51" y="195"/>
                    <a:pt x="52" y="194"/>
                    <a:pt x="53" y="192"/>
                  </a:cubicBezTo>
                  <a:cubicBezTo>
                    <a:pt x="53" y="191"/>
                    <a:pt x="53" y="190"/>
                    <a:pt x="54" y="188"/>
                  </a:cubicBezTo>
                  <a:cubicBezTo>
                    <a:pt x="54" y="187"/>
                    <a:pt x="57" y="186"/>
                    <a:pt x="58" y="186"/>
                  </a:cubicBezTo>
                  <a:cubicBezTo>
                    <a:pt x="60" y="185"/>
                    <a:pt x="62" y="185"/>
                    <a:pt x="63" y="185"/>
                  </a:cubicBezTo>
                  <a:cubicBezTo>
                    <a:pt x="64" y="185"/>
                    <a:pt x="64" y="186"/>
                    <a:pt x="64" y="187"/>
                  </a:cubicBezTo>
                  <a:cubicBezTo>
                    <a:pt x="65" y="187"/>
                    <a:pt x="66" y="188"/>
                    <a:pt x="67" y="188"/>
                  </a:cubicBezTo>
                  <a:cubicBezTo>
                    <a:pt x="69" y="188"/>
                    <a:pt x="70" y="186"/>
                    <a:pt x="71" y="186"/>
                  </a:cubicBezTo>
                  <a:cubicBezTo>
                    <a:pt x="73" y="186"/>
                    <a:pt x="75" y="188"/>
                    <a:pt x="75" y="188"/>
                  </a:cubicBezTo>
                  <a:cubicBezTo>
                    <a:pt x="76" y="189"/>
                    <a:pt x="76" y="190"/>
                    <a:pt x="77" y="191"/>
                  </a:cubicBezTo>
                  <a:cubicBezTo>
                    <a:pt x="77" y="193"/>
                    <a:pt x="77" y="194"/>
                    <a:pt x="77" y="195"/>
                  </a:cubicBezTo>
                  <a:cubicBezTo>
                    <a:pt x="77" y="196"/>
                    <a:pt x="78" y="197"/>
                    <a:pt x="78" y="198"/>
                  </a:cubicBezTo>
                  <a:cubicBezTo>
                    <a:pt x="78" y="199"/>
                    <a:pt x="78" y="199"/>
                    <a:pt x="78" y="200"/>
                  </a:cubicBezTo>
                  <a:cubicBezTo>
                    <a:pt x="78" y="200"/>
                    <a:pt x="78" y="201"/>
                    <a:pt x="79" y="201"/>
                  </a:cubicBezTo>
                  <a:cubicBezTo>
                    <a:pt x="80" y="201"/>
                    <a:pt x="80" y="200"/>
                    <a:pt x="80" y="200"/>
                  </a:cubicBezTo>
                  <a:cubicBezTo>
                    <a:pt x="81" y="200"/>
                    <a:pt x="80" y="199"/>
                    <a:pt x="80" y="199"/>
                  </a:cubicBezTo>
                  <a:cubicBezTo>
                    <a:pt x="80" y="199"/>
                    <a:pt x="81" y="196"/>
                    <a:pt x="81" y="194"/>
                  </a:cubicBezTo>
                  <a:cubicBezTo>
                    <a:pt x="81" y="194"/>
                    <a:pt x="81" y="193"/>
                    <a:pt x="81" y="193"/>
                  </a:cubicBezTo>
                  <a:cubicBezTo>
                    <a:pt x="81" y="192"/>
                    <a:pt x="81" y="191"/>
                    <a:pt x="81" y="190"/>
                  </a:cubicBezTo>
                  <a:cubicBezTo>
                    <a:pt x="82" y="187"/>
                    <a:pt x="83" y="185"/>
                    <a:pt x="85" y="184"/>
                  </a:cubicBezTo>
                  <a:cubicBezTo>
                    <a:pt x="85" y="184"/>
                    <a:pt x="85" y="185"/>
                    <a:pt x="86" y="184"/>
                  </a:cubicBezTo>
                  <a:cubicBezTo>
                    <a:pt x="87" y="184"/>
                    <a:pt x="88" y="183"/>
                    <a:pt x="89" y="183"/>
                  </a:cubicBezTo>
                  <a:cubicBezTo>
                    <a:pt x="89" y="182"/>
                    <a:pt x="89" y="183"/>
                    <a:pt x="89" y="182"/>
                  </a:cubicBezTo>
                  <a:cubicBezTo>
                    <a:pt x="91" y="182"/>
                    <a:pt x="93" y="180"/>
                    <a:pt x="94" y="178"/>
                  </a:cubicBezTo>
                  <a:cubicBezTo>
                    <a:pt x="95" y="177"/>
                    <a:pt x="94" y="175"/>
                    <a:pt x="95" y="174"/>
                  </a:cubicBezTo>
                  <a:cubicBezTo>
                    <a:pt x="95" y="173"/>
                    <a:pt x="97" y="174"/>
                    <a:pt x="97" y="172"/>
                  </a:cubicBezTo>
                  <a:cubicBezTo>
                    <a:pt x="97" y="172"/>
                    <a:pt x="97" y="171"/>
                    <a:pt x="98" y="170"/>
                  </a:cubicBezTo>
                  <a:cubicBezTo>
                    <a:pt x="102" y="167"/>
                    <a:pt x="107" y="162"/>
                    <a:pt x="112" y="161"/>
                  </a:cubicBezTo>
                  <a:cubicBezTo>
                    <a:pt x="112" y="161"/>
                    <a:pt x="113" y="161"/>
                    <a:pt x="114" y="161"/>
                  </a:cubicBezTo>
                  <a:cubicBezTo>
                    <a:pt x="115" y="161"/>
                    <a:pt x="115" y="161"/>
                    <a:pt x="116" y="161"/>
                  </a:cubicBezTo>
                  <a:cubicBezTo>
                    <a:pt x="117" y="161"/>
                    <a:pt x="117" y="162"/>
                    <a:pt x="118" y="162"/>
                  </a:cubicBezTo>
                  <a:cubicBezTo>
                    <a:pt x="119" y="162"/>
                    <a:pt x="121" y="162"/>
                    <a:pt x="122" y="162"/>
                  </a:cubicBezTo>
                  <a:cubicBezTo>
                    <a:pt x="122" y="162"/>
                    <a:pt x="123" y="162"/>
                    <a:pt x="123" y="161"/>
                  </a:cubicBezTo>
                  <a:cubicBezTo>
                    <a:pt x="123" y="161"/>
                    <a:pt x="123" y="161"/>
                    <a:pt x="124" y="161"/>
                  </a:cubicBezTo>
                  <a:cubicBezTo>
                    <a:pt x="124" y="161"/>
                    <a:pt x="124" y="161"/>
                    <a:pt x="124" y="161"/>
                  </a:cubicBezTo>
                  <a:cubicBezTo>
                    <a:pt x="127" y="160"/>
                    <a:pt x="130" y="160"/>
                    <a:pt x="131" y="157"/>
                  </a:cubicBezTo>
                  <a:cubicBezTo>
                    <a:pt x="131" y="156"/>
                    <a:pt x="130" y="156"/>
                    <a:pt x="130" y="156"/>
                  </a:cubicBezTo>
                  <a:cubicBezTo>
                    <a:pt x="128" y="154"/>
                    <a:pt x="126" y="157"/>
                    <a:pt x="125" y="156"/>
                  </a:cubicBezTo>
                  <a:cubicBezTo>
                    <a:pt x="122" y="154"/>
                    <a:pt x="126" y="150"/>
                    <a:pt x="124" y="147"/>
                  </a:cubicBezTo>
                  <a:cubicBezTo>
                    <a:pt x="123" y="146"/>
                    <a:pt x="121" y="148"/>
                    <a:pt x="120" y="148"/>
                  </a:cubicBezTo>
                  <a:cubicBezTo>
                    <a:pt x="118" y="149"/>
                    <a:pt x="116" y="150"/>
                    <a:pt x="116" y="148"/>
                  </a:cubicBezTo>
                  <a:cubicBezTo>
                    <a:pt x="117" y="146"/>
                    <a:pt x="118" y="146"/>
                    <a:pt x="119" y="146"/>
                  </a:cubicBezTo>
                  <a:cubicBezTo>
                    <a:pt x="120" y="145"/>
                    <a:pt x="122" y="144"/>
                    <a:pt x="123" y="144"/>
                  </a:cubicBezTo>
                  <a:cubicBezTo>
                    <a:pt x="126" y="144"/>
                    <a:pt x="129" y="146"/>
                    <a:pt x="132" y="146"/>
                  </a:cubicBezTo>
                  <a:cubicBezTo>
                    <a:pt x="132" y="146"/>
                    <a:pt x="133" y="146"/>
                    <a:pt x="133" y="146"/>
                  </a:cubicBezTo>
                  <a:cubicBezTo>
                    <a:pt x="134" y="145"/>
                    <a:pt x="134" y="146"/>
                    <a:pt x="135" y="146"/>
                  </a:cubicBezTo>
                  <a:cubicBezTo>
                    <a:pt x="136" y="145"/>
                    <a:pt x="137" y="144"/>
                    <a:pt x="139" y="143"/>
                  </a:cubicBezTo>
                  <a:cubicBezTo>
                    <a:pt x="140" y="143"/>
                    <a:pt x="142" y="143"/>
                    <a:pt x="142" y="141"/>
                  </a:cubicBezTo>
                  <a:cubicBezTo>
                    <a:pt x="143" y="139"/>
                    <a:pt x="141" y="138"/>
                    <a:pt x="141" y="137"/>
                  </a:cubicBezTo>
                  <a:cubicBezTo>
                    <a:pt x="139" y="135"/>
                    <a:pt x="138" y="133"/>
                    <a:pt x="137" y="132"/>
                  </a:cubicBezTo>
                  <a:cubicBezTo>
                    <a:pt x="137" y="131"/>
                    <a:pt x="136" y="130"/>
                    <a:pt x="136" y="129"/>
                  </a:cubicBezTo>
                  <a:cubicBezTo>
                    <a:pt x="136" y="127"/>
                    <a:pt x="137" y="126"/>
                    <a:pt x="137" y="125"/>
                  </a:cubicBezTo>
                  <a:cubicBezTo>
                    <a:pt x="137" y="125"/>
                    <a:pt x="137" y="124"/>
                    <a:pt x="137" y="123"/>
                  </a:cubicBezTo>
                  <a:cubicBezTo>
                    <a:pt x="137" y="122"/>
                    <a:pt x="137" y="122"/>
                    <a:pt x="137" y="121"/>
                  </a:cubicBezTo>
                  <a:cubicBezTo>
                    <a:pt x="137" y="119"/>
                    <a:pt x="137" y="118"/>
                    <a:pt x="136" y="117"/>
                  </a:cubicBezTo>
                  <a:cubicBezTo>
                    <a:pt x="134" y="117"/>
                    <a:pt x="132" y="120"/>
                    <a:pt x="130" y="120"/>
                  </a:cubicBezTo>
                  <a:cubicBezTo>
                    <a:pt x="130" y="120"/>
                    <a:pt x="130" y="119"/>
                    <a:pt x="130" y="119"/>
                  </a:cubicBezTo>
                  <a:cubicBezTo>
                    <a:pt x="128" y="118"/>
                    <a:pt x="128" y="117"/>
                    <a:pt x="128" y="115"/>
                  </a:cubicBezTo>
                  <a:cubicBezTo>
                    <a:pt x="129" y="114"/>
                    <a:pt x="129" y="112"/>
                    <a:pt x="129" y="111"/>
                  </a:cubicBezTo>
                  <a:cubicBezTo>
                    <a:pt x="129" y="110"/>
                    <a:pt x="128" y="109"/>
                    <a:pt x="127" y="108"/>
                  </a:cubicBezTo>
                  <a:cubicBezTo>
                    <a:pt x="127" y="107"/>
                    <a:pt x="127" y="106"/>
                    <a:pt x="126" y="105"/>
                  </a:cubicBezTo>
                  <a:cubicBezTo>
                    <a:pt x="125" y="105"/>
                    <a:pt x="124" y="105"/>
                    <a:pt x="123" y="105"/>
                  </a:cubicBezTo>
                  <a:cubicBezTo>
                    <a:pt x="122" y="105"/>
                    <a:pt x="121" y="105"/>
                    <a:pt x="120" y="105"/>
                  </a:cubicBezTo>
                  <a:cubicBezTo>
                    <a:pt x="119" y="106"/>
                    <a:pt x="119" y="107"/>
                    <a:pt x="118" y="108"/>
                  </a:cubicBezTo>
                  <a:cubicBezTo>
                    <a:pt x="118" y="109"/>
                    <a:pt x="117" y="111"/>
                    <a:pt x="117" y="111"/>
                  </a:cubicBezTo>
                  <a:cubicBezTo>
                    <a:pt x="116" y="113"/>
                    <a:pt x="114" y="113"/>
                    <a:pt x="114" y="115"/>
                  </a:cubicBezTo>
                  <a:cubicBezTo>
                    <a:pt x="114" y="117"/>
                    <a:pt x="114" y="121"/>
                    <a:pt x="112" y="124"/>
                  </a:cubicBezTo>
                  <a:cubicBezTo>
                    <a:pt x="111" y="125"/>
                    <a:pt x="109" y="125"/>
                    <a:pt x="108" y="127"/>
                  </a:cubicBezTo>
                  <a:cubicBezTo>
                    <a:pt x="106" y="130"/>
                    <a:pt x="106" y="136"/>
                    <a:pt x="102" y="135"/>
                  </a:cubicBezTo>
                  <a:cubicBezTo>
                    <a:pt x="101" y="133"/>
                    <a:pt x="101" y="130"/>
                    <a:pt x="102" y="126"/>
                  </a:cubicBezTo>
                  <a:cubicBezTo>
                    <a:pt x="101" y="124"/>
                    <a:pt x="100" y="124"/>
                    <a:pt x="99" y="123"/>
                  </a:cubicBezTo>
                  <a:cubicBezTo>
                    <a:pt x="99" y="123"/>
                    <a:pt x="99" y="123"/>
                    <a:pt x="99" y="123"/>
                  </a:cubicBezTo>
                  <a:cubicBezTo>
                    <a:pt x="98" y="122"/>
                    <a:pt x="97" y="122"/>
                    <a:pt x="97" y="122"/>
                  </a:cubicBezTo>
                  <a:cubicBezTo>
                    <a:pt x="97" y="122"/>
                    <a:pt x="97" y="121"/>
                    <a:pt x="97" y="121"/>
                  </a:cubicBezTo>
                  <a:cubicBezTo>
                    <a:pt x="96" y="119"/>
                    <a:pt x="96" y="119"/>
                    <a:pt x="95" y="118"/>
                  </a:cubicBezTo>
                  <a:cubicBezTo>
                    <a:pt x="95" y="116"/>
                    <a:pt x="95" y="116"/>
                    <a:pt x="94" y="116"/>
                  </a:cubicBezTo>
                  <a:cubicBezTo>
                    <a:pt x="94" y="116"/>
                    <a:pt x="94" y="115"/>
                    <a:pt x="94" y="115"/>
                  </a:cubicBezTo>
                  <a:cubicBezTo>
                    <a:pt x="94" y="115"/>
                    <a:pt x="93" y="115"/>
                    <a:pt x="93" y="114"/>
                  </a:cubicBezTo>
                  <a:cubicBezTo>
                    <a:pt x="92" y="114"/>
                    <a:pt x="91" y="114"/>
                    <a:pt x="91" y="113"/>
                  </a:cubicBezTo>
                  <a:cubicBezTo>
                    <a:pt x="90" y="112"/>
                    <a:pt x="91" y="111"/>
                    <a:pt x="91" y="110"/>
                  </a:cubicBezTo>
                  <a:cubicBezTo>
                    <a:pt x="89" y="108"/>
                    <a:pt x="88" y="106"/>
                    <a:pt x="91" y="103"/>
                  </a:cubicBezTo>
                  <a:cubicBezTo>
                    <a:pt x="92" y="102"/>
                    <a:pt x="94" y="101"/>
                    <a:pt x="96" y="100"/>
                  </a:cubicBezTo>
                  <a:cubicBezTo>
                    <a:pt x="97" y="99"/>
                    <a:pt x="97" y="98"/>
                    <a:pt x="98" y="98"/>
                  </a:cubicBezTo>
                  <a:cubicBezTo>
                    <a:pt x="99" y="97"/>
                    <a:pt x="101" y="96"/>
                    <a:pt x="101" y="96"/>
                  </a:cubicBezTo>
                  <a:cubicBezTo>
                    <a:pt x="104" y="95"/>
                    <a:pt x="106" y="96"/>
                    <a:pt x="108" y="95"/>
                  </a:cubicBezTo>
                  <a:cubicBezTo>
                    <a:pt x="109" y="96"/>
                    <a:pt x="108" y="98"/>
                    <a:pt x="109" y="99"/>
                  </a:cubicBezTo>
                  <a:cubicBezTo>
                    <a:pt x="110" y="100"/>
                    <a:pt x="112" y="99"/>
                    <a:pt x="113" y="97"/>
                  </a:cubicBezTo>
                  <a:cubicBezTo>
                    <a:pt x="114" y="95"/>
                    <a:pt x="112" y="95"/>
                    <a:pt x="113" y="93"/>
                  </a:cubicBezTo>
                  <a:cubicBezTo>
                    <a:pt x="115" y="91"/>
                    <a:pt x="120" y="91"/>
                    <a:pt x="121" y="88"/>
                  </a:cubicBezTo>
                  <a:cubicBezTo>
                    <a:pt x="121" y="87"/>
                    <a:pt x="121" y="86"/>
                    <a:pt x="121" y="85"/>
                  </a:cubicBezTo>
                  <a:cubicBezTo>
                    <a:pt x="121" y="84"/>
                    <a:pt x="121" y="82"/>
                    <a:pt x="122" y="80"/>
                  </a:cubicBezTo>
                  <a:cubicBezTo>
                    <a:pt x="123" y="79"/>
                    <a:pt x="126" y="78"/>
                    <a:pt x="127" y="78"/>
                  </a:cubicBezTo>
                  <a:cubicBezTo>
                    <a:pt x="130" y="77"/>
                    <a:pt x="131" y="80"/>
                    <a:pt x="132" y="81"/>
                  </a:cubicBezTo>
                  <a:cubicBezTo>
                    <a:pt x="132" y="82"/>
                    <a:pt x="132" y="82"/>
                    <a:pt x="132" y="83"/>
                  </a:cubicBezTo>
                  <a:cubicBezTo>
                    <a:pt x="134" y="85"/>
                    <a:pt x="135" y="86"/>
                    <a:pt x="134" y="89"/>
                  </a:cubicBezTo>
                  <a:cubicBezTo>
                    <a:pt x="133" y="90"/>
                    <a:pt x="132" y="92"/>
                    <a:pt x="130" y="93"/>
                  </a:cubicBezTo>
                  <a:cubicBezTo>
                    <a:pt x="130" y="95"/>
                    <a:pt x="129" y="96"/>
                    <a:pt x="128" y="96"/>
                  </a:cubicBezTo>
                  <a:cubicBezTo>
                    <a:pt x="125" y="97"/>
                    <a:pt x="121" y="96"/>
                    <a:pt x="121" y="101"/>
                  </a:cubicBezTo>
                  <a:cubicBezTo>
                    <a:pt x="122" y="102"/>
                    <a:pt x="124" y="101"/>
                    <a:pt x="125" y="102"/>
                  </a:cubicBezTo>
                  <a:cubicBezTo>
                    <a:pt x="127" y="102"/>
                    <a:pt x="129" y="104"/>
                    <a:pt x="130" y="105"/>
                  </a:cubicBezTo>
                  <a:cubicBezTo>
                    <a:pt x="130" y="106"/>
                    <a:pt x="130" y="106"/>
                    <a:pt x="131" y="107"/>
                  </a:cubicBezTo>
                  <a:cubicBezTo>
                    <a:pt x="132" y="107"/>
                    <a:pt x="133" y="108"/>
                    <a:pt x="134" y="108"/>
                  </a:cubicBezTo>
                  <a:cubicBezTo>
                    <a:pt x="135" y="109"/>
                    <a:pt x="136" y="110"/>
                    <a:pt x="137" y="109"/>
                  </a:cubicBezTo>
                  <a:cubicBezTo>
                    <a:pt x="138" y="106"/>
                    <a:pt x="133" y="106"/>
                    <a:pt x="135" y="103"/>
                  </a:cubicBezTo>
                  <a:cubicBezTo>
                    <a:pt x="137" y="102"/>
                    <a:pt x="139" y="107"/>
                    <a:pt x="141" y="104"/>
                  </a:cubicBezTo>
                  <a:cubicBezTo>
                    <a:pt x="142" y="101"/>
                    <a:pt x="138" y="100"/>
                    <a:pt x="140" y="97"/>
                  </a:cubicBezTo>
                  <a:cubicBezTo>
                    <a:pt x="140" y="97"/>
                    <a:pt x="140" y="96"/>
                    <a:pt x="141" y="96"/>
                  </a:cubicBezTo>
                  <a:cubicBezTo>
                    <a:pt x="142" y="97"/>
                    <a:pt x="142" y="98"/>
                    <a:pt x="142" y="98"/>
                  </a:cubicBezTo>
                  <a:cubicBezTo>
                    <a:pt x="142" y="98"/>
                    <a:pt x="143" y="98"/>
                    <a:pt x="143" y="99"/>
                  </a:cubicBezTo>
                  <a:cubicBezTo>
                    <a:pt x="143" y="99"/>
                    <a:pt x="143" y="101"/>
                    <a:pt x="144" y="101"/>
                  </a:cubicBezTo>
                  <a:cubicBezTo>
                    <a:pt x="145" y="101"/>
                    <a:pt x="146" y="100"/>
                    <a:pt x="147" y="99"/>
                  </a:cubicBezTo>
                  <a:cubicBezTo>
                    <a:pt x="148" y="98"/>
                    <a:pt x="149" y="97"/>
                    <a:pt x="149" y="96"/>
                  </a:cubicBezTo>
                  <a:cubicBezTo>
                    <a:pt x="149" y="95"/>
                    <a:pt x="149" y="95"/>
                    <a:pt x="149" y="95"/>
                  </a:cubicBezTo>
                  <a:cubicBezTo>
                    <a:pt x="149" y="95"/>
                    <a:pt x="149" y="94"/>
                    <a:pt x="149" y="94"/>
                  </a:cubicBezTo>
                  <a:cubicBezTo>
                    <a:pt x="149" y="92"/>
                    <a:pt x="146" y="90"/>
                    <a:pt x="146" y="88"/>
                  </a:cubicBezTo>
                  <a:cubicBezTo>
                    <a:pt x="145" y="88"/>
                    <a:pt x="144" y="87"/>
                    <a:pt x="144" y="86"/>
                  </a:cubicBezTo>
                  <a:cubicBezTo>
                    <a:pt x="144" y="84"/>
                    <a:pt x="145" y="83"/>
                    <a:pt x="145" y="82"/>
                  </a:cubicBezTo>
                  <a:cubicBezTo>
                    <a:pt x="144" y="79"/>
                    <a:pt x="141" y="79"/>
                    <a:pt x="141" y="76"/>
                  </a:cubicBezTo>
                  <a:cubicBezTo>
                    <a:pt x="141" y="74"/>
                    <a:pt x="142" y="73"/>
                    <a:pt x="141" y="72"/>
                  </a:cubicBezTo>
                  <a:cubicBezTo>
                    <a:pt x="140" y="71"/>
                    <a:pt x="138" y="71"/>
                    <a:pt x="137" y="70"/>
                  </a:cubicBezTo>
                  <a:cubicBezTo>
                    <a:pt x="137" y="69"/>
                    <a:pt x="137" y="68"/>
                    <a:pt x="137" y="66"/>
                  </a:cubicBezTo>
                  <a:cubicBezTo>
                    <a:pt x="136" y="66"/>
                    <a:pt x="135" y="66"/>
                    <a:pt x="133" y="66"/>
                  </a:cubicBezTo>
                  <a:cubicBezTo>
                    <a:pt x="133" y="66"/>
                    <a:pt x="132" y="66"/>
                    <a:pt x="131" y="66"/>
                  </a:cubicBezTo>
                  <a:cubicBezTo>
                    <a:pt x="130" y="66"/>
                    <a:pt x="130" y="65"/>
                    <a:pt x="129" y="65"/>
                  </a:cubicBezTo>
                  <a:cubicBezTo>
                    <a:pt x="127" y="65"/>
                    <a:pt x="124" y="64"/>
                    <a:pt x="123" y="64"/>
                  </a:cubicBezTo>
                  <a:cubicBezTo>
                    <a:pt x="122" y="64"/>
                    <a:pt x="121" y="65"/>
                    <a:pt x="120" y="65"/>
                  </a:cubicBezTo>
                  <a:cubicBezTo>
                    <a:pt x="119" y="66"/>
                    <a:pt x="117" y="68"/>
                    <a:pt x="116" y="70"/>
                  </a:cubicBezTo>
                  <a:cubicBezTo>
                    <a:pt x="116" y="71"/>
                    <a:pt x="116" y="72"/>
                    <a:pt x="116" y="73"/>
                  </a:cubicBezTo>
                  <a:cubicBezTo>
                    <a:pt x="117" y="74"/>
                    <a:pt x="117" y="76"/>
                    <a:pt x="117" y="78"/>
                  </a:cubicBezTo>
                  <a:cubicBezTo>
                    <a:pt x="117" y="79"/>
                    <a:pt x="119" y="79"/>
                    <a:pt x="118" y="81"/>
                  </a:cubicBezTo>
                  <a:cubicBezTo>
                    <a:pt x="117" y="82"/>
                    <a:pt x="117" y="83"/>
                    <a:pt x="116" y="83"/>
                  </a:cubicBezTo>
                  <a:cubicBezTo>
                    <a:pt x="115" y="85"/>
                    <a:pt x="114" y="87"/>
                    <a:pt x="112" y="87"/>
                  </a:cubicBezTo>
                  <a:cubicBezTo>
                    <a:pt x="111" y="87"/>
                    <a:pt x="111" y="86"/>
                    <a:pt x="111" y="85"/>
                  </a:cubicBezTo>
                  <a:cubicBezTo>
                    <a:pt x="110" y="85"/>
                    <a:pt x="109" y="85"/>
                    <a:pt x="109" y="84"/>
                  </a:cubicBezTo>
                  <a:cubicBezTo>
                    <a:pt x="109" y="83"/>
                    <a:pt x="109" y="82"/>
                    <a:pt x="108" y="80"/>
                  </a:cubicBezTo>
                  <a:cubicBezTo>
                    <a:pt x="109" y="79"/>
                    <a:pt x="108" y="78"/>
                    <a:pt x="108" y="76"/>
                  </a:cubicBezTo>
                  <a:cubicBezTo>
                    <a:pt x="109" y="75"/>
                    <a:pt x="110" y="75"/>
                    <a:pt x="111" y="74"/>
                  </a:cubicBezTo>
                  <a:cubicBezTo>
                    <a:pt x="111" y="71"/>
                    <a:pt x="108" y="71"/>
                    <a:pt x="109" y="68"/>
                  </a:cubicBezTo>
                  <a:cubicBezTo>
                    <a:pt x="110" y="67"/>
                    <a:pt x="111" y="67"/>
                    <a:pt x="112" y="66"/>
                  </a:cubicBezTo>
                  <a:cubicBezTo>
                    <a:pt x="113" y="66"/>
                    <a:pt x="114" y="66"/>
                    <a:pt x="116" y="65"/>
                  </a:cubicBezTo>
                  <a:cubicBezTo>
                    <a:pt x="116" y="65"/>
                    <a:pt x="116" y="65"/>
                    <a:pt x="116" y="65"/>
                  </a:cubicBezTo>
                  <a:cubicBezTo>
                    <a:pt x="116" y="65"/>
                    <a:pt x="117" y="65"/>
                    <a:pt x="117" y="65"/>
                  </a:cubicBezTo>
                  <a:cubicBezTo>
                    <a:pt x="117" y="64"/>
                    <a:pt x="117" y="64"/>
                    <a:pt x="117" y="64"/>
                  </a:cubicBezTo>
                  <a:cubicBezTo>
                    <a:pt x="117" y="64"/>
                    <a:pt x="117" y="64"/>
                    <a:pt x="117" y="64"/>
                  </a:cubicBezTo>
                  <a:cubicBezTo>
                    <a:pt x="119" y="62"/>
                    <a:pt x="120" y="58"/>
                    <a:pt x="121" y="57"/>
                  </a:cubicBezTo>
                  <a:cubicBezTo>
                    <a:pt x="123" y="57"/>
                    <a:pt x="125" y="57"/>
                    <a:pt x="127" y="57"/>
                  </a:cubicBezTo>
                  <a:cubicBezTo>
                    <a:pt x="129" y="57"/>
                    <a:pt x="133" y="56"/>
                    <a:pt x="134" y="56"/>
                  </a:cubicBezTo>
                  <a:cubicBezTo>
                    <a:pt x="135" y="55"/>
                    <a:pt x="137" y="53"/>
                    <a:pt x="137" y="52"/>
                  </a:cubicBezTo>
                  <a:cubicBezTo>
                    <a:pt x="138" y="51"/>
                    <a:pt x="140" y="50"/>
                    <a:pt x="140" y="49"/>
                  </a:cubicBezTo>
                  <a:cubicBezTo>
                    <a:pt x="141" y="49"/>
                    <a:pt x="141" y="49"/>
                    <a:pt x="141" y="48"/>
                  </a:cubicBezTo>
                  <a:cubicBezTo>
                    <a:pt x="142" y="47"/>
                    <a:pt x="144" y="45"/>
                    <a:pt x="145" y="44"/>
                  </a:cubicBezTo>
                  <a:cubicBezTo>
                    <a:pt x="146" y="44"/>
                    <a:pt x="147" y="43"/>
                    <a:pt x="147" y="43"/>
                  </a:cubicBezTo>
                  <a:cubicBezTo>
                    <a:pt x="149" y="42"/>
                    <a:pt x="150" y="40"/>
                    <a:pt x="151" y="38"/>
                  </a:cubicBezTo>
                  <a:cubicBezTo>
                    <a:pt x="151" y="38"/>
                    <a:pt x="152" y="38"/>
                    <a:pt x="152" y="38"/>
                  </a:cubicBezTo>
                  <a:cubicBezTo>
                    <a:pt x="155" y="36"/>
                    <a:pt x="157" y="35"/>
                    <a:pt x="159" y="34"/>
                  </a:cubicBezTo>
                  <a:cubicBezTo>
                    <a:pt x="160" y="33"/>
                    <a:pt x="161" y="33"/>
                    <a:pt x="162" y="32"/>
                  </a:cubicBezTo>
                  <a:cubicBezTo>
                    <a:pt x="163" y="32"/>
                    <a:pt x="164" y="31"/>
                    <a:pt x="165" y="31"/>
                  </a:cubicBezTo>
                  <a:cubicBezTo>
                    <a:pt x="166" y="30"/>
                    <a:pt x="167" y="30"/>
                    <a:pt x="167" y="30"/>
                  </a:cubicBezTo>
                  <a:cubicBezTo>
                    <a:pt x="168" y="30"/>
                    <a:pt x="168" y="29"/>
                    <a:pt x="168" y="29"/>
                  </a:cubicBezTo>
                  <a:cubicBezTo>
                    <a:pt x="169" y="29"/>
                    <a:pt x="169" y="29"/>
                    <a:pt x="169" y="29"/>
                  </a:cubicBezTo>
                  <a:cubicBezTo>
                    <a:pt x="169" y="29"/>
                    <a:pt x="170" y="29"/>
                    <a:pt x="170" y="28"/>
                  </a:cubicBezTo>
                  <a:cubicBezTo>
                    <a:pt x="171" y="28"/>
                    <a:pt x="172" y="27"/>
                    <a:pt x="172" y="26"/>
                  </a:cubicBezTo>
                  <a:cubicBezTo>
                    <a:pt x="172" y="25"/>
                    <a:pt x="171" y="24"/>
                    <a:pt x="170" y="24"/>
                  </a:cubicBezTo>
                  <a:cubicBezTo>
                    <a:pt x="169" y="23"/>
                    <a:pt x="168" y="24"/>
                    <a:pt x="167" y="24"/>
                  </a:cubicBezTo>
                  <a:cubicBezTo>
                    <a:pt x="165" y="24"/>
                    <a:pt x="162" y="23"/>
                    <a:pt x="160" y="23"/>
                  </a:cubicBezTo>
                  <a:cubicBezTo>
                    <a:pt x="158" y="23"/>
                    <a:pt x="157" y="24"/>
                    <a:pt x="156" y="24"/>
                  </a:cubicBezTo>
                  <a:cubicBezTo>
                    <a:pt x="154" y="24"/>
                    <a:pt x="154" y="23"/>
                    <a:pt x="153" y="23"/>
                  </a:cubicBezTo>
                  <a:cubicBezTo>
                    <a:pt x="152" y="23"/>
                    <a:pt x="151" y="24"/>
                    <a:pt x="150" y="24"/>
                  </a:cubicBezTo>
                  <a:cubicBezTo>
                    <a:pt x="146" y="25"/>
                    <a:pt x="144" y="26"/>
                    <a:pt x="141" y="27"/>
                  </a:cubicBezTo>
                  <a:cubicBezTo>
                    <a:pt x="141" y="26"/>
                    <a:pt x="141" y="26"/>
                    <a:pt x="140" y="26"/>
                  </a:cubicBezTo>
                  <a:cubicBezTo>
                    <a:pt x="161" y="19"/>
                    <a:pt x="182" y="15"/>
                    <a:pt x="205" y="15"/>
                  </a:cubicBezTo>
                  <a:cubicBezTo>
                    <a:pt x="245" y="15"/>
                    <a:pt x="281" y="27"/>
                    <a:pt x="312" y="47"/>
                  </a:cubicBezTo>
                  <a:cubicBezTo>
                    <a:pt x="310" y="48"/>
                    <a:pt x="310" y="49"/>
                    <a:pt x="309" y="50"/>
                  </a:cubicBezTo>
                  <a:cubicBezTo>
                    <a:pt x="308" y="51"/>
                    <a:pt x="307" y="52"/>
                    <a:pt x="307" y="52"/>
                  </a:cubicBezTo>
                  <a:cubicBezTo>
                    <a:pt x="306" y="53"/>
                    <a:pt x="307" y="53"/>
                    <a:pt x="306" y="54"/>
                  </a:cubicBezTo>
                  <a:cubicBezTo>
                    <a:pt x="306" y="56"/>
                    <a:pt x="304" y="58"/>
                    <a:pt x="304" y="59"/>
                  </a:cubicBezTo>
                  <a:cubicBezTo>
                    <a:pt x="304" y="59"/>
                    <a:pt x="305" y="60"/>
                    <a:pt x="304" y="60"/>
                  </a:cubicBezTo>
                  <a:cubicBezTo>
                    <a:pt x="306" y="62"/>
                    <a:pt x="308" y="64"/>
                    <a:pt x="309" y="65"/>
                  </a:cubicBezTo>
                  <a:cubicBezTo>
                    <a:pt x="311" y="66"/>
                    <a:pt x="314" y="66"/>
                    <a:pt x="315" y="65"/>
                  </a:cubicBezTo>
                  <a:cubicBezTo>
                    <a:pt x="314" y="62"/>
                    <a:pt x="313" y="63"/>
                    <a:pt x="312" y="61"/>
                  </a:cubicBezTo>
                  <a:cubicBezTo>
                    <a:pt x="312" y="59"/>
                    <a:pt x="312" y="56"/>
                    <a:pt x="312" y="55"/>
                  </a:cubicBezTo>
                  <a:cubicBezTo>
                    <a:pt x="312" y="55"/>
                    <a:pt x="313" y="54"/>
                    <a:pt x="314" y="53"/>
                  </a:cubicBezTo>
                  <a:cubicBezTo>
                    <a:pt x="314" y="52"/>
                    <a:pt x="315" y="51"/>
                    <a:pt x="316" y="50"/>
                  </a:cubicBezTo>
                  <a:cubicBezTo>
                    <a:pt x="321" y="54"/>
                    <a:pt x="326" y="58"/>
                    <a:pt x="331" y="62"/>
                  </a:cubicBezTo>
                  <a:cubicBezTo>
                    <a:pt x="330" y="63"/>
                    <a:pt x="330" y="63"/>
                    <a:pt x="330" y="64"/>
                  </a:cubicBezTo>
                  <a:cubicBezTo>
                    <a:pt x="329" y="66"/>
                    <a:pt x="330" y="68"/>
                    <a:pt x="330" y="69"/>
                  </a:cubicBezTo>
                  <a:cubicBezTo>
                    <a:pt x="330" y="70"/>
                    <a:pt x="331" y="71"/>
                    <a:pt x="331" y="72"/>
                  </a:cubicBezTo>
                  <a:cubicBezTo>
                    <a:pt x="330" y="71"/>
                    <a:pt x="330" y="71"/>
                    <a:pt x="329" y="71"/>
                  </a:cubicBezTo>
                  <a:cubicBezTo>
                    <a:pt x="329" y="70"/>
                    <a:pt x="329" y="70"/>
                    <a:pt x="328" y="69"/>
                  </a:cubicBezTo>
                  <a:cubicBezTo>
                    <a:pt x="328" y="69"/>
                    <a:pt x="327" y="69"/>
                    <a:pt x="327" y="69"/>
                  </a:cubicBezTo>
                  <a:cubicBezTo>
                    <a:pt x="325" y="68"/>
                    <a:pt x="324" y="68"/>
                    <a:pt x="322" y="68"/>
                  </a:cubicBezTo>
                  <a:cubicBezTo>
                    <a:pt x="321" y="68"/>
                    <a:pt x="319" y="66"/>
                    <a:pt x="318" y="67"/>
                  </a:cubicBezTo>
                  <a:cubicBezTo>
                    <a:pt x="318" y="70"/>
                    <a:pt x="320" y="69"/>
                    <a:pt x="320" y="71"/>
                  </a:cubicBezTo>
                  <a:cubicBezTo>
                    <a:pt x="319" y="73"/>
                    <a:pt x="318" y="72"/>
                    <a:pt x="316" y="72"/>
                  </a:cubicBezTo>
                  <a:cubicBezTo>
                    <a:pt x="315" y="72"/>
                    <a:pt x="313" y="72"/>
                    <a:pt x="311" y="72"/>
                  </a:cubicBezTo>
                  <a:cubicBezTo>
                    <a:pt x="310" y="72"/>
                    <a:pt x="309" y="73"/>
                    <a:pt x="308" y="73"/>
                  </a:cubicBezTo>
                  <a:cubicBezTo>
                    <a:pt x="308" y="74"/>
                    <a:pt x="307" y="74"/>
                    <a:pt x="306" y="74"/>
                  </a:cubicBezTo>
                  <a:cubicBezTo>
                    <a:pt x="305" y="74"/>
                    <a:pt x="305" y="75"/>
                    <a:pt x="304" y="75"/>
                  </a:cubicBezTo>
                  <a:cubicBezTo>
                    <a:pt x="304" y="75"/>
                    <a:pt x="303" y="75"/>
                    <a:pt x="303" y="75"/>
                  </a:cubicBezTo>
                  <a:cubicBezTo>
                    <a:pt x="303" y="76"/>
                    <a:pt x="303" y="76"/>
                    <a:pt x="303" y="76"/>
                  </a:cubicBezTo>
                  <a:cubicBezTo>
                    <a:pt x="303" y="76"/>
                    <a:pt x="302" y="76"/>
                    <a:pt x="302" y="76"/>
                  </a:cubicBezTo>
                  <a:cubicBezTo>
                    <a:pt x="301" y="77"/>
                    <a:pt x="301" y="79"/>
                    <a:pt x="298" y="79"/>
                  </a:cubicBezTo>
                  <a:cubicBezTo>
                    <a:pt x="297" y="78"/>
                    <a:pt x="298" y="75"/>
                    <a:pt x="295" y="75"/>
                  </a:cubicBezTo>
                  <a:cubicBezTo>
                    <a:pt x="293" y="75"/>
                    <a:pt x="295" y="79"/>
                    <a:pt x="293" y="79"/>
                  </a:cubicBezTo>
                  <a:cubicBezTo>
                    <a:pt x="292" y="80"/>
                    <a:pt x="291" y="79"/>
                    <a:pt x="290" y="80"/>
                  </a:cubicBezTo>
                  <a:cubicBezTo>
                    <a:pt x="290" y="80"/>
                    <a:pt x="288" y="82"/>
                    <a:pt x="288" y="82"/>
                  </a:cubicBezTo>
                  <a:cubicBezTo>
                    <a:pt x="288" y="83"/>
                    <a:pt x="288" y="83"/>
                    <a:pt x="287" y="84"/>
                  </a:cubicBezTo>
                  <a:cubicBezTo>
                    <a:pt x="287" y="84"/>
                    <a:pt x="287" y="84"/>
                    <a:pt x="286" y="85"/>
                  </a:cubicBezTo>
                  <a:cubicBezTo>
                    <a:pt x="286" y="86"/>
                    <a:pt x="285" y="88"/>
                    <a:pt x="284" y="88"/>
                  </a:cubicBezTo>
                  <a:cubicBezTo>
                    <a:pt x="283" y="88"/>
                    <a:pt x="279" y="85"/>
                    <a:pt x="280" y="82"/>
                  </a:cubicBezTo>
                  <a:cubicBezTo>
                    <a:pt x="280" y="81"/>
                    <a:pt x="279" y="81"/>
                    <a:pt x="279" y="80"/>
                  </a:cubicBezTo>
                  <a:cubicBezTo>
                    <a:pt x="278" y="80"/>
                    <a:pt x="277" y="80"/>
                    <a:pt x="277" y="78"/>
                  </a:cubicBezTo>
                  <a:cubicBezTo>
                    <a:pt x="279" y="78"/>
                    <a:pt x="281" y="80"/>
                    <a:pt x="283" y="80"/>
                  </a:cubicBezTo>
                  <a:cubicBezTo>
                    <a:pt x="286" y="80"/>
                    <a:pt x="289" y="79"/>
                    <a:pt x="289" y="77"/>
                  </a:cubicBezTo>
                  <a:cubicBezTo>
                    <a:pt x="289" y="76"/>
                    <a:pt x="288" y="74"/>
                    <a:pt x="287" y="73"/>
                  </a:cubicBezTo>
                  <a:cubicBezTo>
                    <a:pt x="287" y="73"/>
                    <a:pt x="286" y="73"/>
                    <a:pt x="286" y="73"/>
                  </a:cubicBezTo>
                  <a:cubicBezTo>
                    <a:pt x="286" y="73"/>
                    <a:pt x="286" y="73"/>
                    <a:pt x="286" y="72"/>
                  </a:cubicBezTo>
                  <a:cubicBezTo>
                    <a:pt x="284" y="71"/>
                    <a:pt x="281" y="70"/>
                    <a:pt x="279" y="69"/>
                  </a:cubicBezTo>
                  <a:cubicBezTo>
                    <a:pt x="279" y="69"/>
                    <a:pt x="279" y="69"/>
                    <a:pt x="278" y="68"/>
                  </a:cubicBezTo>
                  <a:cubicBezTo>
                    <a:pt x="277" y="68"/>
                    <a:pt x="276" y="68"/>
                    <a:pt x="276" y="68"/>
                  </a:cubicBezTo>
                  <a:cubicBezTo>
                    <a:pt x="275" y="68"/>
                    <a:pt x="275" y="67"/>
                    <a:pt x="275" y="67"/>
                  </a:cubicBezTo>
                  <a:cubicBezTo>
                    <a:pt x="275" y="67"/>
                    <a:pt x="274" y="67"/>
                    <a:pt x="274" y="66"/>
                  </a:cubicBezTo>
                  <a:cubicBezTo>
                    <a:pt x="273" y="66"/>
                    <a:pt x="273" y="66"/>
                    <a:pt x="273" y="66"/>
                  </a:cubicBezTo>
                  <a:cubicBezTo>
                    <a:pt x="273" y="66"/>
                    <a:pt x="273" y="66"/>
                    <a:pt x="272" y="65"/>
                  </a:cubicBezTo>
                  <a:cubicBezTo>
                    <a:pt x="272" y="65"/>
                    <a:pt x="272" y="65"/>
                    <a:pt x="272" y="64"/>
                  </a:cubicBezTo>
                  <a:cubicBezTo>
                    <a:pt x="270" y="63"/>
                    <a:pt x="269" y="61"/>
                    <a:pt x="268" y="61"/>
                  </a:cubicBezTo>
                  <a:cubicBezTo>
                    <a:pt x="264" y="61"/>
                    <a:pt x="259" y="61"/>
                    <a:pt x="257" y="62"/>
                  </a:cubicBezTo>
                  <a:cubicBezTo>
                    <a:pt x="256" y="63"/>
                    <a:pt x="254" y="63"/>
                    <a:pt x="253" y="63"/>
                  </a:cubicBezTo>
                  <a:cubicBezTo>
                    <a:pt x="251" y="64"/>
                    <a:pt x="250" y="67"/>
                    <a:pt x="248" y="68"/>
                  </a:cubicBezTo>
                  <a:cubicBezTo>
                    <a:pt x="246" y="70"/>
                    <a:pt x="244" y="70"/>
                    <a:pt x="243" y="73"/>
                  </a:cubicBezTo>
                  <a:cubicBezTo>
                    <a:pt x="244" y="74"/>
                    <a:pt x="247" y="73"/>
                    <a:pt x="247" y="75"/>
                  </a:cubicBezTo>
                  <a:cubicBezTo>
                    <a:pt x="244" y="79"/>
                    <a:pt x="241" y="82"/>
                    <a:pt x="238" y="85"/>
                  </a:cubicBezTo>
                  <a:cubicBezTo>
                    <a:pt x="235" y="86"/>
                    <a:pt x="233" y="89"/>
                    <a:pt x="231" y="91"/>
                  </a:cubicBezTo>
                  <a:cubicBezTo>
                    <a:pt x="230" y="92"/>
                    <a:pt x="229" y="92"/>
                    <a:pt x="228" y="93"/>
                  </a:cubicBezTo>
                  <a:cubicBezTo>
                    <a:pt x="227" y="99"/>
                    <a:pt x="228" y="104"/>
                    <a:pt x="231" y="106"/>
                  </a:cubicBezTo>
                  <a:cubicBezTo>
                    <a:pt x="231" y="106"/>
                    <a:pt x="232" y="106"/>
                    <a:pt x="232" y="106"/>
                  </a:cubicBezTo>
                  <a:cubicBezTo>
                    <a:pt x="233" y="106"/>
                    <a:pt x="233" y="105"/>
                    <a:pt x="234" y="105"/>
                  </a:cubicBezTo>
                  <a:cubicBezTo>
                    <a:pt x="235" y="105"/>
                    <a:pt x="235" y="105"/>
                    <a:pt x="236" y="105"/>
                  </a:cubicBezTo>
                  <a:cubicBezTo>
                    <a:pt x="236" y="105"/>
                    <a:pt x="236" y="104"/>
                    <a:pt x="237" y="104"/>
                  </a:cubicBezTo>
                  <a:cubicBezTo>
                    <a:pt x="237" y="104"/>
                    <a:pt x="238" y="104"/>
                    <a:pt x="238" y="104"/>
                  </a:cubicBezTo>
                  <a:cubicBezTo>
                    <a:pt x="239" y="104"/>
                    <a:pt x="239" y="106"/>
                    <a:pt x="239" y="106"/>
                  </a:cubicBezTo>
                  <a:cubicBezTo>
                    <a:pt x="240" y="107"/>
                    <a:pt x="240" y="108"/>
                    <a:pt x="240" y="109"/>
                  </a:cubicBezTo>
                  <a:cubicBezTo>
                    <a:pt x="241" y="110"/>
                    <a:pt x="242" y="112"/>
                    <a:pt x="243" y="113"/>
                  </a:cubicBezTo>
                  <a:cubicBezTo>
                    <a:pt x="244" y="113"/>
                    <a:pt x="245" y="112"/>
                    <a:pt x="246" y="111"/>
                  </a:cubicBezTo>
                  <a:cubicBezTo>
                    <a:pt x="247" y="111"/>
                    <a:pt x="248" y="112"/>
                    <a:pt x="248" y="111"/>
                  </a:cubicBezTo>
                  <a:cubicBezTo>
                    <a:pt x="249" y="109"/>
                    <a:pt x="248" y="107"/>
                    <a:pt x="249" y="105"/>
                  </a:cubicBezTo>
                  <a:cubicBezTo>
                    <a:pt x="249" y="103"/>
                    <a:pt x="251" y="104"/>
                    <a:pt x="252" y="102"/>
                  </a:cubicBezTo>
                  <a:cubicBezTo>
                    <a:pt x="250" y="100"/>
                    <a:pt x="249" y="100"/>
                    <a:pt x="249" y="98"/>
                  </a:cubicBezTo>
                  <a:cubicBezTo>
                    <a:pt x="249" y="97"/>
                    <a:pt x="249" y="96"/>
                    <a:pt x="249" y="94"/>
                  </a:cubicBezTo>
                  <a:cubicBezTo>
                    <a:pt x="250" y="91"/>
                    <a:pt x="251" y="89"/>
                    <a:pt x="253" y="88"/>
                  </a:cubicBezTo>
                  <a:cubicBezTo>
                    <a:pt x="255" y="87"/>
                    <a:pt x="255" y="87"/>
                    <a:pt x="256" y="86"/>
                  </a:cubicBezTo>
                  <a:cubicBezTo>
                    <a:pt x="256" y="85"/>
                    <a:pt x="256" y="83"/>
                    <a:pt x="257" y="82"/>
                  </a:cubicBezTo>
                  <a:cubicBezTo>
                    <a:pt x="257" y="82"/>
                    <a:pt x="257" y="82"/>
                    <a:pt x="257" y="82"/>
                  </a:cubicBezTo>
                  <a:cubicBezTo>
                    <a:pt x="258" y="80"/>
                    <a:pt x="262" y="79"/>
                    <a:pt x="262" y="82"/>
                  </a:cubicBezTo>
                  <a:cubicBezTo>
                    <a:pt x="262" y="83"/>
                    <a:pt x="262" y="83"/>
                    <a:pt x="261" y="84"/>
                  </a:cubicBezTo>
                  <a:cubicBezTo>
                    <a:pt x="260" y="87"/>
                    <a:pt x="258" y="89"/>
                    <a:pt x="257" y="91"/>
                  </a:cubicBezTo>
                  <a:cubicBezTo>
                    <a:pt x="257" y="92"/>
                    <a:pt x="257" y="94"/>
                    <a:pt x="257" y="96"/>
                  </a:cubicBezTo>
                  <a:cubicBezTo>
                    <a:pt x="259" y="97"/>
                    <a:pt x="259" y="100"/>
                    <a:pt x="261" y="100"/>
                  </a:cubicBezTo>
                  <a:cubicBezTo>
                    <a:pt x="262" y="100"/>
                    <a:pt x="263" y="99"/>
                    <a:pt x="265" y="98"/>
                  </a:cubicBezTo>
                  <a:cubicBezTo>
                    <a:pt x="265" y="98"/>
                    <a:pt x="266" y="98"/>
                    <a:pt x="267" y="98"/>
                  </a:cubicBezTo>
                  <a:cubicBezTo>
                    <a:pt x="267" y="98"/>
                    <a:pt x="267" y="97"/>
                    <a:pt x="267" y="97"/>
                  </a:cubicBezTo>
                  <a:cubicBezTo>
                    <a:pt x="268" y="97"/>
                    <a:pt x="268" y="97"/>
                    <a:pt x="268" y="97"/>
                  </a:cubicBezTo>
                  <a:cubicBezTo>
                    <a:pt x="270" y="96"/>
                    <a:pt x="270" y="96"/>
                    <a:pt x="271" y="95"/>
                  </a:cubicBezTo>
                  <a:cubicBezTo>
                    <a:pt x="273" y="95"/>
                    <a:pt x="273" y="95"/>
                    <a:pt x="274" y="96"/>
                  </a:cubicBezTo>
                  <a:cubicBezTo>
                    <a:pt x="274" y="96"/>
                    <a:pt x="275" y="96"/>
                    <a:pt x="275" y="97"/>
                  </a:cubicBezTo>
                  <a:cubicBezTo>
                    <a:pt x="274" y="99"/>
                    <a:pt x="273" y="99"/>
                    <a:pt x="271" y="100"/>
                  </a:cubicBezTo>
                  <a:cubicBezTo>
                    <a:pt x="271" y="100"/>
                    <a:pt x="271" y="101"/>
                    <a:pt x="270" y="101"/>
                  </a:cubicBezTo>
                  <a:cubicBezTo>
                    <a:pt x="270" y="101"/>
                    <a:pt x="269" y="101"/>
                    <a:pt x="269" y="101"/>
                  </a:cubicBezTo>
                  <a:cubicBezTo>
                    <a:pt x="268" y="101"/>
                    <a:pt x="267" y="102"/>
                    <a:pt x="266" y="102"/>
                  </a:cubicBezTo>
                  <a:cubicBezTo>
                    <a:pt x="265" y="102"/>
                    <a:pt x="265" y="103"/>
                    <a:pt x="264" y="103"/>
                  </a:cubicBezTo>
                  <a:cubicBezTo>
                    <a:pt x="263" y="104"/>
                    <a:pt x="261" y="103"/>
                    <a:pt x="261" y="104"/>
                  </a:cubicBezTo>
                  <a:cubicBezTo>
                    <a:pt x="261" y="105"/>
                    <a:pt x="262" y="107"/>
                    <a:pt x="260" y="108"/>
                  </a:cubicBezTo>
                  <a:cubicBezTo>
                    <a:pt x="259" y="109"/>
                    <a:pt x="259" y="108"/>
                    <a:pt x="257" y="108"/>
                  </a:cubicBezTo>
                  <a:cubicBezTo>
                    <a:pt x="256" y="109"/>
                    <a:pt x="256" y="111"/>
                    <a:pt x="255" y="112"/>
                  </a:cubicBezTo>
                  <a:cubicBezTo>
                    <a:pt x="255" y="113"/>
                    <a:pt x="253" y="115"/>
                    <a:pt x="252" y="116"/>
                  </a:cubicBezTo>
                  <a:cubicBezTo>
                    <a:pt x="251" y="117"/>
                    <a:pt x="249" y="117"/>
                    <a:pt x="247" y="118"/>
                  </a:cubicBezTo>
                  <a:cubicBezTo>
                    <a:pt x="247" y="118"/>
                    <a:pt x="246" y="118"/>
                    <a:pt x="246" y="119"/>
                  </a:cubicBezTo>
                  <a:cubicBezTo>
                    <a:pt x="245" y="119"/>
                    <a:pt x="244" y="118"/>
                    <a:pt x="243" y="119"/>
                  </a:cubicBezTo>
                  <a:cubicBezTo>
                    <a:pt x="242" y="119"/>
                    <a:pt x="241" y="119"/>
                    <a:pt x="240" y="119"/>
                  </a:cubicBezTo>
                  <a:cubicBezTo>
                    <a:pt x="239" y="120"/>
                    <a:pt x="237" y="120"/>
                    <a:pt x="235" y="120"/>
                  </a:cubicBezTo>
                  <a:cubicBezTo>
                    <a:pt x="234" y="120"/>
                    <a:pt x="234" y="120"/>
                    <a:pt x="232" y="121"/>
                  </a:cubicBezTo>
                  <a:cubicBezTo>
                    <a:pt x="231" y="121"/>
                    <a:pt x="229" y="121"/>
                    <a:pt x="228" y="121"/>
                  </a:cubicBezTo>
                  <a:cubicBezTo>
                    <a:pt x="228" y="122"/>
                    <a:pt x="227" y="123"/>
                    <a:pt x="227" y="123"/>
                  </a:cubicBezTo>
                  <a:cubicBezTo>
                    <a:pt x="226" y="124"/>
                    <a:pt x="226" y="125"/>
                    <a:pt x="226" y="125"/>
                  </a:cubicBezTo>
                  <a:cubicBezTo>
                    <a:pt x="225" y="126"/>
                    <a:pt x="224" y="127"/>
                    <a:pt x="223" y="127"/>
                  </a:cubicBezTo>
                  <a:cubicBezTo>
                    <a:pt x="221" y="129"/>
                    <a:pt x="219" y="130"/>
                    <a:pt x="218" y="132"/>
                  </a:cubicBezTo>
                  <a:cubicBezTo>
                    <a:pt x="217" y="132"/>
                    <a:pt x="215" y="133"/>
                    <a:pt x="214" y="134"/>
                  </a:cubicBezTo>
                  <a:cubicBezTo>
                    <a:pt x="213" y="133"/>
                    <a:pt x="210" y="134"/>
                    <a:pt x="210" y="135"/>
                  </a:cubicBezTo>
                  <a:cubicBezTo>
                    <a:pt x="210" y="137"/>
                    <a:pt x="212" y="137"/>
                    <a:pt x="214" y="139"/>
                  </a:cubicBezTo>
                  <a:cubicBezTo>
                    <a:pt x="214" y="140"/>
                    <a:pt x="214" y="141"/>
                    <a:pt x="215" y="141"/>
                  </a:cubicBezTo>
                  <a:cubicBezTo>
                    <a:pt x="216" y="142"/>
                    <a:pt x="216" y="143"/>
                    <a:pt x="216" y="143"/>
                  </a:cubicBezTo>
                  <a:cubicBezTo>
                    <a:pt x="217" y="145"/>
                    <a:pt x="217" y="148"/>
                    <a:pt x="214" y="149"/>
                  </a:cubicBezTo>
                  <a:cubicBezTo>
                    <a:pt x="211" y="148"/>
                    <a:pt x="205" y="148"/>
                    <a:pt x="202" y="149"/>
                  </a:cubicBezTo>
                  <a:cubicBezTo>
                    <a:pt x="202" y="149"/>
                    <a:pt x="202" y="149"/>
                    <a:pt x="201" y="150"/>
                  </a:cubicBezTo>
                  <a:cubicBezTo>
                    <a:pt x="201" y="152"/>
                    <a:pt x="202" y="154"/>
                    <a:pt x="202" y="157"/>
                  </a:cubicBezTo>
                  <a:cubicBezTo>
                    <a:pt x="202" y="158"/>
                    <a:pt x="201" y="159"/>
                    <a:pt x="201" y="160"/>
                  </a:cubicBezTo>
                  <a:cubicBezTo>
                    <a:pt x="201" y="162"/>
                    <a:pt x="201" y="164"/>
                    <a:pt x="202" y="166"/>
                  </a:cubicBezTo>
                  <a:cubicBezTo>
                    <a:pt x="203" y="166"/>
                    <a:pt x="204" y="166"/>
                    <a:pt x="205" y="166"/>
                  </a:cubicBezTo>
                  <a:cubicBezTo>
                    <a:pt x="206" y="166"/>
                    <a:pt x="207" y="168"/>
                    <a:pt x="208" y="168"/>
                  </a:cubicBezTo>
                  <a:cubicBezTo>
                    <a:pt x="209" y="167"/>
                    <a:pt x="210" y="166"/>
                    <a:pt x="213" y="167"/>
                  </a:cubicBezTo>
                  <a:cubicBezTo>
                    <a:pt x="213" y="166"/>
                    <a:pt x="214" y="166"/>
                    <a:pt x="214" y="165"/>
                  </a:cubicBezTo>
                  <a:cubicBezTo>
                    <a:pt x="215" y="165"/>
                    <a:pt x="215" y="165"/>
                    <a:pt x="215" y="165"/>
                  </a:cubicBezTo>
                  <a:cubicBezTo>
                    <a:pt x="216" y="164"/>
                    <a:pt x="217" y="164"/>
                    <a:pt x="217" y="163"/>
                  </a:cubicBezTo>
                  <a:cubicBezTo>
                    <a:pt x="218" y="163"/>
                    <a:pt x="218" y="162"/>
                    <a:pt x="218" y="162"/>
                  </a:cubicBezTo>
                  <a:cubicBezTo>
                    <a:pt x="218" y="161"/>
                    <a:pt x="218" y="160"/>
                    <a:pt x="219" y="158"/>
                  </a:cubicBezTo>
                  <a:cubicBezTo>
                    <a:pt x="220" y="157"/>
                    <a:pt x="220" y="156"/>
                    <a:pt x="221" y="155"/>
                  </a:cubicBezTo>
                  <a:cubicBezTo>
                    <a:pt x="222" y="155"/>
                    <a:pt x="222" y="154"/>
                    <a:pt x="223" y="154"/>
                  </a:cubicBezTo>
                  <a:cubicBezTo>
                    <a:pt x="223" y="154"/>
                    <a:pt x="223" y="153"/>
                    <a:pt x="224" y="153"/>
                  </a:cubicBezTo>
                  <a:cubicBezTo>
                    <a:pt x="224" y="151"/>
                    <a:pt x="225" y="149"/>
                    <a:pt x="226" y="149"/>
                  </a:cubicBezTo>
                  <a:cubicBezTo>
                    <a:pt x="227" y="149"/>
                    <a:pt x="228" y="150"/>
                    <a:pt x="229" y="150"/>
                  </a:cubicBezTo>
                  <a:cubicBezTo>
                    <a:pt x="231" y="149"/>
                    <a:pt x="232" y="147"/>
                    <a:pt x="235" y="147"/>
                  </a:cubicBezTo>
                  <a:cubicBezTo>
                    <a:pt x="236" y="148"/>
                    <a:pt x="237" y="149"/>
                    <a:pt x="238" y="150"/>
                  </a:cubicBezTo>
                  <a:cubicBezTo>
                    <a:pt x="238" y="153"/>
                    <a:pt x="239" y="154"/>
                    <a:pt x="241" y="155"/>
                  </a:cubicBezTo>
                  <a:cubicBezTo>
                    <a:pt x="244" y="157"/>
                    <a:pt x="246" y="158"/>
                    <a:pt x="247" y="161"/>
                  </a:cubicBezTo>
                  <a:cubicBezTo>
                    <a:pt x="246" y="162"/>
                    <a:pt x="246" y="162"/>
                    <a:pt x="245" y="163"/>
                  </a:cubicBezTo>
                  <a:cubicBezTo>
                    <a:pt x="245" y="164"/>
                    <a:pt x="244" y="163"/>
                    <a:pt x="244" y="164"/>
                  </a:cubicBezTo>
                  <a:cubicBezTo>
                    <a:pt x="244" y="165"/>
                    <a:pt x="244" y="166"/>
                    <a:pt x="245" y="166"/>
                  </a:cubicBezTo>
                  <a:cubicBezTo>
                    <a:pt x="246" y="166"/>
                    <a:pt x="246" y="165"/>
                    <a:pt x="247" y="164"/>
                  </a:cubicBezTo>
                  <a:cubicBezTo>
                    <a:pt x="247" y="163"/>
                    <a:pt x="248" y="163"/>
                    <a:pt x="249" y="162"/>
                  </a:cubicBezTo>
                  <a:cubicBezTo>
                    <a:pt x="249" y="161"/>
                    <a:pt x="249" y="160"/>
                    <a:pt x="249" y="159"/>
                  </a:cubicBezTo>
                  <a:cubicBezTo>
                    <a:pt x="249" y="158"/>
                    <a:pt x="251" y="159"/>
                    <a:pt x="251" y="158"/>
                  </a:cubicBezTo>
                  <a:cubicBezTo>
                    <a:pt x="250" y="156"/>
                    <a:pt x="248" y="155"/>
                    <a:pt x="246" y="154"/>
                  </a:cubicBezTo>
                  <a:cubicBezTo>
                    <a:pt x="246" y="154"/>
                    <a:pt x="246" y="153"/>
                    <a:pt x="246" y="153"/>
                  </a:cubicBezTo>
                  <a:cubicBezTo>
                    <a:pt x="246" y="153"/>
                    <a:pt x="246" y="153"/>
                    <a:pt x="245" y="153"/>
                  </a:cubicBezTo>
                  <a:cubicBezTo>
                    <a:pt x="244" y="152"/>
                    <a:pt x="244" y="152"/>
                    <a:pt x="243" y="150"/>
                  </a:cubicBezTo>
                  <a:cubicBezTo>
                    <a:pt x="242" y="149"/>
                    <a:pt x="239" y="147"/>
                    <a:pt x="241" y="144"/>
                  </a:cubicBezTo>
                  <a:cubicBezTo>
                    <a:pt x="244" y="144"/>
                    <a:pt x="245" y="148"/>
                    <a:pt x="248" y="149"/>
                  </a:cubicBezTo>
                  <a:cubicBezTo>
                    <a:pt x="249" y="150"/>
                    <a:pt x="249" y="150"/>
                    <a:pt x="250" y="151"/>
                  </a:cubicBezTo>
                  <a:cubicBezTo>
                    <a:pt x="252" y="152"/>
                    <a:pt x="253" y="153"/>
                    <a:pt x="253" y="154"/>
                  </a:cubicBezTo>
                  <a:cubicBezTo>
                    <a:pt x="254" y="155"/>
                    <a:pt x="253" y="156"/>
                    <a:pt x="253" y="157"/>
                  </a:cubicBezTo>
                  <a:cubicBezTo>
                    <a:pt x="254" y="159"/>
                    <a:pt x="255" y="160"/>
                    <a:pt x="255" y="161"/>
                  </a:cubicBezTo>
                  <a:cubicBezTo>
                    <a:pt x="256" y="163"/>
                    <a:pt x="256" y="166"/>
                    <a:pt x="259" y="167"/>
                  </a:cubicBezTo>
                  <a:cubicBezTo>
                    <a:pt x="261" y="166"/>
                    <a:pt x="263" y="166"/>
                    <a:pt x="263" y="164"/>
                  </a:cubicBezTo>
                  <a:cubicBezTo>
                    <a:pt x="264" y="162"/>
                    <a:pt x="261" y="161"/>
                    <a:pt x="261" y="159"/>
                  </a:cubicBezTo>
                  <a:cubicBezTo>
                    <a:pt x="261" y="158"/>
                    <a:pt x="263" y="156"/>
                    <a:pt x="264" y="157"/>
                  </a:cubicBezTo>
                  <a:cubicBezTo>
                    <a:pt x="266" y="157"/>
                    <a:pt x="266" y="158"/>
                    <a:pt x="267" y="159"/>
                  </a:cubicBezTo>
                  <a:cubicBezTo>
                    <a:pt x="268" y="161"/>
                    <a:pt x="267" y="164"/>
                    <a:pt x="268" y="165"/>
                  </a:cubicBezTo>
                  <a:cubicBezTo>
                    <a:pt x="269" y="165"/>
                    <a:pt x="269" y="166"/>
                    <a:pt x="269" y="166"/>
                  </a:cubicBezTo>
                  <a:cubicBezTo>
                    <a:pt x="270" y="166"/>
                    <a:pt x="270" y="167"/>
                    <a:pt x="270" y="167"/>
                  </a:cubicBezTo>
                  <a:cubicBezTo>
                    <a:pt x="271" y="167"/>
                    <a:pt x="271" y="168"/>
                    <a:pt x="272" y="168"/>
                  </a:cubicBezTo>
                  <a:cubicBezTo>
                    <a:pt x="273" y="169"/>
                    <a:pt x="274" y="168"/>
                    <a:pt x="276" y="167"/>
                  </a:cubicBezTo>
                  <a:cubicBezTo>
                    <a:pt x="277" y="168"/>
                    <a:pt x="278" y="169"/>
                    <a:pt x="279" y="169"/>
                  </a:cubicBezTo>
                  <a:cubicBezTo>
                    <a:pt x="281" y="169"/>
                    <a:pt x="282" y="167"/>
                    <a:pt x="283" y="168"/>
                  </a:cubicBezTo>
                  <a:cubicBezTo>
                    <a:pt x="284" y="168"/>
                    <a:pt x="283" y="169"/>
                    <a:pt x="283" y="170"/>
                  </a:cubicBezTo>
                  <a:cubicBezTo>
                    <a:pt x="284" y="174"/>
                    <a:pt x="283" y="176"/>
                    <a:pt x="282" y="179"/>
                  </a:cubicBezTo>
                  <a:cubicBezTo>
                    <a:pt x="281" y="180"/>
                    <a:pt x="281" y="181"/>
                    <a:pt x="280" y="181"/>
                  </a:cubicBezTo>
                  <a:cubicBezTo>
                    <a:pt x="278" y="181"/>
                    <a:pt x="277" y="181"/>
                    <a:pt x="275" y="181"/>
                  </a:cubicBezTo>
                  <a:cubicBezTo>
                    <a:pt x="275" y="181"/>
                    <a:pt x="274" y="181"/>
                    <a:pt x="273" y="181"/>
                  </a:cubicBezTo>
                  <a:cubicBezTo>
                    <a:pt x="271" y="182"/>
                    <a:pt x="269" y="181"/>
                    <a:pt x="268" y="181"/>
                  </a:cubicBezTo>
                  <a:cubicBezTo>
                    <a:pt x="268" y="181"/>
                    <a:pt x="267" y="180"/>
                    <a:pt x="267" y="180"/>
                  </a:cubicBezTo>
                  <a:cubicBezTo>
                    <a:pt x="266" y="180"/>
                    <a:pt x="266" y="180"/>
                    <a:pt x="265" y="180"/>
                  </a:cubicBezTo>
                  <a:cubicBezTo>
                    <a:pt x="264" y="180"/>
                    <a:pt x="264" y="179"/>
                    <a:pt x="263" y="179"/>
                  </a:cubicBezTo>
                  <a:cubicBezTo>
                    <a:pt x="260" y="178"/>
                    <a:pt x="258" y="177"/>
                    <a:pt x="257" y="177"/>
                  </a:cubicBezTo>
                  <a:cubicBezTo>
                    <a:pt x="256" y="177"/>
                    <a:pt x="255" y="179"/>
                    <a:pt x="254" y="179"/>
                  </a:cubicBezTo>
                  <a:cubicBezTo>
                    <a:pt x="255" y="182"/>
                    <a:pt x="253" y="183"/>
                    <a:pt x="250" y="182"/>
                  </a:cubicBezTo>
                  <a:cubicBezTo>
                    <a:pt x="248" y="181"/>
                    <a:pt x="247" y="181"/>
                    <a:pt x="246" y="180"/>
                  </a:cubicBezTo>
                  <a:cubicBezTo>
                    <a:pt x="246" y="179"/>
                    <a:pt x="245" y="178"/>
                    <a:pt x="244" y="178"/>
                  </a:cubicBezTo>
                  <a:cubicBezTo>
                    <a:pt x="243" y="177"/>
                    <a:pt x="240" y="177"/>
                    <a:pt x="240" y="177"/>
                  </a:cubicBezTo>
                  <a:cubicBezTo>
                    <a:pt x="239" y="176"/>
                    <a:pt x="237" y="175"/>
                    <a:pt x="237" y="173"/>
                  </a:cubicBezTo>
                  <a:cubicBezTo>
                    <a:pt x="238" y="172"/>
                    <a:pt x="238" y="168"/>
                    <a:pt x="238" y="166"/>
                  </a:cubicBezTo>
                  <a:cubicBezTo>
                    <a:pt x="237" y="165"/>
                    <a:pt x="235" y="166"/>
                    <a:pt x="233" y="166"/>
                  </a:cubicBezTo>
                  <a:cubicBezTo>
                    <a:pt x="230" y="166"/>
                    <a:pt x="228" y="166"/>
                    <a:pt x="225" y="166"/>
                  </a:cubicBezTo>
                  <a:cubicBezTo>
                    <a:pt x="224" y="166"/>
                    <a:pt x="222" y="166"/>
                    <a:pt x="221" y="166"/>
                  </a:cubicBezTo>
                  <a:cubicBezTo>
                    <a:pt x="220" y="167"/>
                    <a:pt x="220" y="167"/>
                    <a:pt x="219" y="167"/>
                  </a:cubicBezTo>
                  <a:cubicBezTo>
                    <a:pt x="218" y="168"/>
                    <a:pt x="217" y="168"/>
                    <a:pt x="216" y="169"/>
                  </a:cubicBezTo>
                  <a:cubicBezTo>
                    <a:pt x="215" y="169"/>
                    <a:pt x="215" y="170"/>
                    <a:pt x="214" y="170"/>
                  </a:cubicBezTo>
                  <a:cubicBezTo>
                    <a:pt x="212" y="170"/>
                    <a:pt x="211" y="170"/>
                    <a:pt x="210" y="170"/>
                  </a:cubicBezTo>
                  <a:cubicBezTo>
                    <a:pt x="209" y="170"/>
                    <a:pt x="209" y="169"/>
                    <a:pt x="208" y="169"/>
                  </a:cubicBezTo>
                  <a:cubicBezTo>
                    <a:pt x="206" y="170"/>
                    <a:pt x="206" y="173"/>
                    <a:pt x="205" y="174"/>
                  </a:cubicBezTo>
                  <a:cubicBezTo>
                    <a:pt x="204" y="174"/>
                    <a:pt x="203" y="175"/>
                    <a:pt x="203" y="175"/>
                  </a:cubicBezTo>
                  <a:cubicBezTo>
                    <a:pt x="201" y="176"/>
                    <a:pt x="201" y="177"/>
                    <a:pt x="200" y="179"/>
                  </a:cubicBezTo>
                  <a:cubicBezTo>
                    <a:pt x="200" y="179"/>
                    <a:pt x="200" y="180"/>
                    <a:pt x="199" y="181"/>
                  </a:cubicBezTo>
                  <a:cubicBezTo>
                    <a:pt x="199" y="181"/>
                    <a:pt x="200" y="183"/>
                    <a:pt x="200" y="184"/>
                  </a:cubicBezTo>
                  <a:cubicBezTo>
                    <a:pt x="199" y="186"/>
                    <a:pt x="197" y="188"/>
                    <a:pt x="195" y="189"/>
                  </a:cubicBezTo>
                  <a:cubicBezTo>
                    <a:pt x="195" y="190"/>
                    <a:pt x="195" y="190"/>
                    <a:pt x="194" y="190"/>
                  </a:cubicBezTo>
                  <a:cubicBezTo>
                    <a:pt x="193" y="191"/>
                    <a:pt x="192" y="192"/>
                    <a:pt x="191" y="193"/>
                  </a:cubicBezTo>
                  <a:cubicBezTo>
                    <a:pt x="191" y="194"/>
                    <a:pt x="190" y="195"/>
                    <a:pt x="190" y="196"/>
                  </a:cubicBezTo>
                  <a:cubicBezTo>
                    <a:pt x="189" y="197"/>
                    <a:pt x="188" y="198"/>
                    <a:pt x="188" y="200"/>
                  </a:cubicBezTo>
                  <a:cubicBezTo>
                    <a:pt x="187" y="202"/>
                    <a:pt x="186" y="202"/>
                    <a:pt x="186" y="204"/>
                  </a:cubicBezTo>
                  <a:cubicBezTo>
                    <a:pt x="185" y="207"/>
                    <a:pt x="186" y="207"/>
                    <a:pt x="186" y="209"/>
                  </a:cubicBezTo>
                  <a:cubicBezTo>
                    <a:pt x="187" y="211"/>
                    <a:pt x="188" y="214"/>
                    <a:pt x="187" y="217"/>
                  </a:cubicBezTo>
                  <a:cubicBezTo>
                    <a:pt x="187" y="218"/>
                    <a:pt x="186" y="220"/>
                    <a:pt x="186" y="222"/>
                  </a:cubicBezTo>
                  <a:cubicBezTo>
                    <a:pt x="186" y="222"/>
                    <a:pt x="187" y="226"/>
                    <a:pt x="187" y="226"/>
                  </a:cubicBezTo>
                  <a:cubicBezTo>
                    <a:pt x="187" y="227"/>
                    <a:pt x="188" y="228"/>
                    <a:pt x="188" y="228"/>
                  </a:cubicBezTo>
                  <a:cubicBezTo>
                    <a:pt x="189" y="228"/>
                    <a:pt x="189" y="229"/>
                    <a:pt x="189" y="229"/>
                  </a:cubicBezTo>
                  <a:cubicBezTo>
                    <a:pt x="189" y="229"/>
                    <a:pt x="189" y="229"/>
                    <a:pt x="189" y="229"/>
                  </a:cubicBezTo>
                  <a:cubicBezTo>
                    <a:pt x="190" y="230"/>
                    <a:pt x="189" y="230"/>
                    <a:pt x="190" y="230"/>
                  </a:cubicBezTo>
                  <a:cubicBezTo>
                    <a:pt x="190" y="230"/>
                    <a:pt x="190" y="230"/>
                    <a:pt x="190" y="231"/>
                  </a:cubicBezTo>
                  <a:cubicBezTo>
                    <a:pt x="191" y="231"/>
                    <a:pt x="191" y="232"/>
                    <a:pt x="192" y="233"/>
                  </a:cubicBezTo>
                  <a:cubicBezTo>
                    <a:pt x="192" y="234"/>
                    <a:pt x="193" y="236"/>
                    <a:pt x="193" y="238"/>
                  </a:cubicBezTo>
                  <a:cubicBezTo>
                    <a:pt x="194" y="239"/>
                    <a:pt x="197" y="241"/>
                    <a:pt x="198" y="242"/>
                  </a:cubicBezTo>
                  <a:cubicBezTo>
                    <a:pt x="200" y="244"/>
                    <a:pt x="202" y="246"/>
                    <a:pt x="204" y="246"/>
                  </a:cubicBezTo>
                  <a:cubicBezTo>
                    <a:pt x="205" y="246"/>
                    <a:pt x="206" y="244"/>
                    <a:pt x="208" y="244"/>
                  </a:cubicBezTo>
                  <a:cubicBezTo>
                    <a:pt x="209" y="244"/>
                    <a:pt x="210" y="245"/>
                    <a:pt x="212" y="245"/>
                  </a:cubicBezTo>
                  <a:cubicBezTo>
                    <a:pt x="214" y="244"/>
                    <a:pt x="217" y="243"/>
                    <a:pt x="219" y="243"/>
                  </a:cubicBezTo>
                  <a:cubicBezTo>
                    <a:pt x="221" y="242"/>
                    <a:pt x="223" y="241"/>
                    <a:pt x="224" y="241"/>
                  </a:cubicBezTo>
                  <a:cubicBezTo>
                    <a:pt x="227" y="241"/>
                    <a:pt x="227" y="244"/>
                    <a:pt x="229" y="246"/>
                  </a:cubicBezTo>
                  <a:cubicBezTo>
                    <a:pt x="231" y="246"/>
                    <a:pt x="232" y="246"/>
                    <a:pt x="233" y="246"/>
                  </a:cubicBezTo>
                  <a:cubicBezTo>
                    <a:pt x="236" y="248"/>
                    <a:pt x="236" y="249"/>
                    <a:pt x="235" y="252"/>
                  </a:cubicBezTo>
                  <a:cubicBezTo>
                    <a:pt x="235" y="253"/>
                    <a:pt x="235" y="254"/>
                    <a:pt x="235" y="255"/>
                  </a:cubicBezTo>
                  <a:cubicBezTo>
                    <a:pt x="235" y="256"/>
                    <a:pt x="234" y="258"/>
                    <a:pt x="234" y="259"/>
                  </a:cubicBezTo>
                  <a:cubicBezTo>
                    <a:pt x="234" y="261"/>
                    <a:pt x="236" y="262"/>
                    <a:pt x="237" y="264"/>
                  </a:cubicBezTo>
                  <a:cubicBezTo>
                    <a:pt x="239" y="267"/>
                    <a:pt x="240" y="270"/>
                    <a:pt x="241" y="273"/>
                  </a:cubicBezTo>
                  <a:cubicBezTo>
                    <a:pt x="242" y="275"/>
                    <a:pt x="242" y="277"/>
                    <a:pt x="242" y="280"/>
                  </a:cubicBezTo>
                  <a:cubicBezTo>
                    <a:pt x="242" y="281"/>
                    <a:pt x="243" y="283"/>
                    <a:pt x="243" y="284"/>
                  </a:cubicBezTo>
                  <a:cubicBezTo>
                    <a:pt x="243" y="286"/>
                    <a:pt x="241" y="287"/>
                    <a:pt x="241" y="289"/>
                  </a:cubicBezTo>
                  <a:cubicBezTo>
                    <a:pt x="241" y="290"/>
                    <a:pt x="241" y="291"/>
                    <a:pt x="241" y="292"/>
                  </a:cubicBezTo>
                  <a:cubicBezTo>
                    <a:pt x="240" y="293"/>
                    <a:pt x="239" y="293"/>
                    <a:pt x="239" y="294"/>
                  </a:cubicBezTo>
                  <a:cubicBezTo>
                    <a:pt x="239" y="296"/>
                    <a:pt x="240" y="298"/>
                    <a:pt x="239" y="300"/>
                  </a:cubicBezTo>
                  <a:cubicBezTo>
                    <a:pt x="241" y="301"/>
                    <a:pt x="241" y="304"/>
                    <a:pt x="242" y="306"/>
                  </a:cubicBezTo>
                  <a:cubicBezTo>
                    <a:pt x="242" y="307"/>
                    <a:pt x="243" y="308"/>
                    <a:pt x="243" y="309"/>
                  </a:cubicBezTo>
                  <a:cubicBezTo>
                    <a:pt x="244" y="312"/>
                    <a:pt x="244" y="316"/>
                    <a:pt x="245" y="320"/>
                  </a:cubicBezTo>
                  <a:cubicBezTo>
                    <a:pt x="245" y="322"/>
                    <a:pt x="246" y="323"/>
                    <a:pt x="246" y="325"/>
                  </a:cubicBezTo>
                  <a:cubicBezTo>
                    <a:pt x="247" y="326"/>
                    <a:pt x="248" y="326"/>
                    <a:pt x="248" y="327"/>
                  </a:cubicBezTo>
                  <a:cubicBezTo>
                    <a:pt x="248" y="328"/>
                    <a:pt x="248" y="330"/>
                    <a:pt x="249" y="331"/>
                  </a:cubicBezTo>
                  <a:cubicBezTo>
                    <a:pt x="249" y="332"/>
                    <a:pt x="250" y="333"/>
                    <a:pt x="250" y="334"/>
                  </a:cubicBezTo>
                  <a:cubicBezTo>
                    <a:pt x="250" y="335"/>
                    <a:pt x="249" y="336"/>
                    <a:pt x="249" y="338"/>
                  </a:cubicBezTo>
                  <a:cubicBezTo>
                    <a:pt x="249" y="338"/>
                    <a:pt x="250" y="340"/>
                    <a:pt x="251" y="340"/>
                  </a:cubicBezTo>
                  <a:cubicBezTo>
                    <a:pt x="253" y="341"/>
                    <a:pt x="256" y="339"/>
                    <a:pt x="258" y="339"/>
                  </a:cubicBezTo>
                  <a:cubicBezTo>
                    <a:pt x="261" y="339"/>
                    <a:pt x="262" y="339"/>
                    <a:pt x="263" y="338"/>
                  </a:cubicBezTo>
                  <a:cubicBezTo>
                    <a:pt x="265" y="338"/>
                    <a:pt x="265" y="338"/>
                    <a:pt x="266" y="336"/>
                  </a:cubicBezTo>
                  <a:cubicBezTo>
                    <a:pt x="268" y="335"/>
                    <a:pt x="269" y="334"/>
                    <a:pt x="270" y="332"/>
                  </a:cubicBezTo>
                  <a:cubicBezTo>
                    <a:pt x="271" y="331"/>
                    <a:pt x="271" y="331"/>
                    <a:pt x="271" y="330"/>
                  </a:cubicBezTo>
                  <a:cubicBezTo>
                    <a:pt x="272" y="330"/>
                    <a:pt x="272" y="329"/>
                    <a:pt x="272" y="328"/>
                  </a:cubicBezTo>
                  <a:cubicBezTo>
                    <a:pt x="274" y="326"/>
                    <a:pt x="275" y="326"/>
                    <a:pt x="275" y="324"/>
                  </a:cubicBezTo>
                  <a:cubicBezTo>
                    <a:pt x="275" y="322"/>
                    <a:pt x="276" y="320"/>
                    <a:pt x="276" y="318"/>
                  </a:cubicBezTo>
                  <a:cubicBezTo>
                    <a:pt x="277" y="317"/>
                    <a:pt x="279" y="317"/>
                    <a:pt x="280" y="315"/>
                  </a:cubicBezTo>
                  <a:cubicBezTo>
                    <a:pt x="281" y="311"/>
                    <a:pt x="280" y="308"/>
                    <a:pt x="279" y="305"/>
                  </a:cubicBezTo>
                  <a:cubicBezTo>
                    <a:pt x="280" y="303"/>
                    <a:pt x="281" y="301"/>
                    <a:pt x="283" y="300"/>
                  </a:cubicBezTo>
                  <a:cubicBezTo>
                    <a:pt x="285" y="299"/>
                    <a:pt x="286" y="299"/>
                    <a:pt x="287" y="298"/>
                  </a:cubicBezTo>
                  <a:cubicBezTo>
                    <a:pt x="287" y="298"/>
                    <a:pt x="287" y="297"/>
                    <a:pt x="287" y="297"/>
                  </a:cubicBezTo>
                  <a:cubicBezTo>
                    <a:pt x="288" y="297"/>
                    <a:pt x="288" y="297"/>
                    <a:pt x="288" y="297"/>
                  </a:cubicBezTo>
                  <a:cubicBezTo>
                    <a:pt x="289" y="296"/>
                    <a:pt x="290" y="295"/>
                    <a:pt x="290" y="295"/>
                  </a:cubicBezTo>
                  <a:cubicBezTo>
                    <a:pt x="290" y="293"/>
                    <a:pt x="290" y="292"/>
                    <a:pt x="291" y="290"/>
                  </a:cubicBezTo>
                  <a:cubicBezTo>
                    <a:pt x="291" y="287"/>
                    <a:pt x="291" y="285"/>
                    <a:pt x="291" y="281"/>
                  </a:cubicBezTo>
                  <a:cubicBezTo>
                    <a:pt x="290" y="280"/>
                    <a:pt x="289" y="279"/>
                    <a:pt x="289" y="278"/>
                  </a:cubicBezTo>
                  <a:cubicBezTo>
                    <a:pt x="289" y="277"/>
                    <a:pt x="290" y="275"/>
                    <a:pt x="290" y="274"/>
                  </a:cubicBezTo>
                  <a:cubicBezTo>
                    <a:pt x="290" y="272"/>
                    <a:pt x="289" y="271"/>
                    <a:pt x="289" y="270"/>
                  </a:cubicBezTo>
                  <a:cubicBezTo>
                    <a:pt x="289" y="269"/>
                    <a:pt x="290" y="267"/>
                    <a:pt x="290" y="266"/>
                  </a:cubicBezTo>
                  <a:cubicBezTo>
                    <a:pt x="291" y="264"/>
                    <a:pt x="291" y="264"/>
                    <a:pt x="292" y="263"/>
                  </a:cubicBezTo>
                  <a:cubicBezTo>
                    <a:pt x="293" y="262"/>
                    <a:pt x="294" y="261"/>
                    <a:pt x="294" y="260"/>
                  </a:cubicBezTo>
                  <a:cubicBezTo>
                    <a:pt x="295" y="259"/>
                    <a:pt x="295" y="259"/>
                    <a:pt x="295" y="258"/>
                  </a:cubicBezTo>
                  <a:cubicBezTo>
                    <a:pt x="295" y="258"/>
                    <a:pt x="296" y="257"/>
                    <a:pt x="296" y="257"/>
                  </a:cubicBezTo>
                  <a:cubicBezTo>
                    <a:pt x="297" y="256"/>
                    <a:pt x="297" y="255"/>
                    <a:pt x="298" y="254"/>
                  </a:cubicBezTo>
                  <a:cubicBezTo>
                    <a:pt x="299" y="254"/>
                    <a:pt x="299" y="254"/>
                    <a:pt x="299" y="253"/>
                  </a:cubicBezTo>
                  <a:cubicBezTo>
                    <a:pt x="300" y="253"/>
                    <a:pt x="300" y="253"/>
                    <a:pt x="300" y="253"/>
                  </a:cubicBezTo>
                  <a:cubicBezTo>
                    <a:pt x="300" y="252"/>
                    <a:pt x="300" y="253"/>
                    <a:pt x="301" y="252"/>
                  </a:cubicBezTo>
                  <a:cubicBezTo>
                    <a:pt x="303" y="251"/>
                    <a:pt x="304" y="248"/>
                    <a:pt x="306" y="246"/>
                  </a:cubicBezTo>
                  <a:cubicBezTo>
                    <a:pt x="306" y="246"/>
                    <a:pt x="307" y="245"/>
                    <a:pt x="307" y="244"/>
                  </a:cubicBezTo>
                  <a:cubicBezTo>
                    <a:pt x="307" y="243"/>
                    <a:pt x="307" y="243"/>
                    <a:pt x="308" y="242"/>
                  </a:cubicBezTo>
                  <a:cubicBezTo>
                    <a:pt x="308" y="241"/>
                    <a:pt x="308" y="240"/>
                    <a:pt x="309" y="239"/>
                  </a:cubicBezTo>
                  <a:cubicBezTo>
                    <a:pt x="309" y="238"/>
                    <a:pt x="310" y="236"/>
                    <a:pt x="311" y="235"/>
                  </a:cubicBezTo>
                  <a:cubicBezTo>
                    <a:pt x="311" y="233"/>
                    <a:pt x="312" y="231"/>
                    <a:pt x="311" y="229"/>
                  </a:cubicBezTo>
                  <a:cubicBezTo>
                    <a:pt x="310" y="229"/>
                    <a:pt x="310" y="229"/>
                    <a:pt x="309" y="229"/>
                  </a:cubicBezTo>
                  <a:cubicBezTo>
                    <a:pt x="308" y="230"/>
                    <a:pt x="307" y="230"/>
                    <a:pt x="306" y="230"/>
                  </a:cubicBezTo>
                  <a:cubicBezTo>
                    <a:pt x="305" y="230"/>
                    <a:pt x="305" y="231"/>
                    <a:pt x="304" y="231"/>
                  </a:cubicBezTo>
                  <a:cubicBezTo>
                    <a:pt x="302" y="231"/>
                    <a:pt x="301" y="231"/>
                    <a:pt x="299" y="231"/>
                  </a:cubicBezTo>
                  <a:cubicBezTo>
                    <a:pt x="298" y="230"/>
                    <a:pt x="298" y="229"/>
                    <a:pt x="297" y="228"/>
                  </a:cubicBezTo>
                  <a:cubicBezTo>
                    <a:pt x="298" y="227"/>
                    <a:pt x="299" y="227"/>
                    <a:pt x="301" y="226"/>
                  </a:cubicBezTo>
                  <a:cubicBezTo>
                    <a:pt x="301" y="225"/>
                    <a:pt x="302" y="224"/>
                    <a:pt x="304" y="223"/>
                  </a:cubicBezTo>
                  <a:cubicBezTo>
                    <a:pt x="304" y="223"/>
                    <a:pt x="305" y="223"/>
                    <a:pt x="306" y="223"/>
                  </a:cubicBezTo>
                  <a:cubicBezTo>
                    <a:pt x="308" y="222"/>
                    <a:pt x="309" y="222"/>
                    <a:pt x="310" y="222"/>
                  </a:cubicBezTo>
                  <a:cubicBezTo>
                    <a:pt x="312" y="220"/>
                    <a:pt x="313" y="220"/>
                    <a:pt x="314" y="218"/>
                  </a:cubicBezTo>
                  <a:cubicBezTo>
                    <a:pt x="316" y="216"/>
                    <a:pt x="316" y="216"/>
                    <a:pt x="317" y="216"/>
                  </a:cubicBezTo>
                  <a:cubicBezTo>
                    <a:pt x="317" y="215"/>
                    <a:pt x="318" y="215"/>
                    <a:pt x="318" y="215"/>
                  </a:cubicBezTo>
                  <a:cubicBezTo>
                    <a:pt x="319" y="214"/>
                    <a:pt x="320" y="214"/>
                    <a:pt x="320" y="213"/>
                  </a:cubicBezTo>
                  <a:cubicBezTo>
                    <a:pt x="321" y="213"/>
                    <a:pt x="321" y="212"/>
                    <a:pt x="322" y="211"/>
                  </a:cubicBezTo>
                  <a:cubicBezTo>
                    <a:pt x="323" y="210"/>
                    <a:pt x="324" y="209"/>
                    <a:pt x="324" y="209"/>
                  </a:cubicBezTo>
                  <a:cubicBezTo>
                    <a:pt x="328" y="205"/>
                    <a:pt x="329" y="203"/>
                    <a:pt x="326" y="200"/>
                  </a:cubicBezTo>
                  <a:cubicBezTo>
                    <a:pt x="325" y="199"/>
                    <a:pt x="324" y="199"/>
                    <a:pt x="323" y="198"/>
                  </a:cubicBezTo>
                  <a:cubicBezTo>
                    <a:pt x="322" y="198"/>
                    <a:pt x="320" y="197"/>
                    <a:pt x="319" y="197"/>
                  </a:cubicBezTo>
                  <a:cubicBezTo>
                    <a:pt x="318" y="197"/>
                    <a:pt x="317" y="198"/>
                    <a:pt x="316" y="198"/>
                  </a:cubicBezTo>
                  <a:cubicBezTo>
                    <a:pt x="313" y="198"/>
                    <a:pt x="312" y="197"/>
                    <a:pt x="310" y="196"/>
                  </a:cubicBezTo>
                  <a:cubicBezTo>
                    <a:pt x="310" y="194"/>
                    <a:pt x="309" y="192"/>
                    <a:pt x="308" y="190"/>
                  </a:cubicBezTo>
                  <a:cubicBezTo>
                    <a:pt x="308" y="190"/>
                    <a:pt x="307" y="189"/>
                    <a:pt x="307" y="188"/>
                  </a:cubicBezTo>
                  <a:cubicBezTo>
                    <a:pt x="307" y="187"/>
                    <a:pt x="306" y="186"/>
                    <a:pt x="306" y="185"/>
                  </a:cubicBezTo>
                  <a:cubicBezTo>
                    <a:pt x="307" y="184"/>
                    <a:pt x="308" y="184"/>
                    <a:pt x="309" y="184"/>
                  </a:cubicBezTo>
                  <a:cubicBezTo>
                    <a:pt x="310" y="184"/>
                    <a:pt x="311" y="186"/>
                    <a:pt x="311" y="187"/>
                  </a:cubicBezTo>
                  <a:cubicBezTo>
                    <a:pt x="312" y="188"/>
                    <a:pt x="312" y="189"/>
                    <a:pt x="313" y="190"/>
                  </a:cubicBezTo>
                  <a:cubicBezTo>
                    <a:pt x="313" y="190"/>
                    <a:pt x="314" y="191"/>
                    <a:pt x="314" y="191"/>
                  </a:cubicBezTo>
                  <a:cubicBezTo>
                    <a:pt x="315" y="192"/>
                    <a:pt x="316" y="193"/>
                    <a:pt x="317" y="193"/>
                  </a:cubicBezTo>
                  <a:cubicBezTo>
                    <a:pt x="318" y="193"/>
                    <a:pt x="320" y="192"/>
                    <a:pt x="322" y="192"/>
                  </a:cubicBezTo>
                  <a:cubicBezTo>
                    <a:pt x="323" y="192"/>
                    <a:pt x="324" y="194"/>
                    <a:pt x="325" y="194"/>
                  </a:cubicBezTo>
                  <a:cubicBezTo>
                    <a:pt x="325" y="195"/>
                    <a:pt x="327" y="196"/>
                    <a:pt x="327" y="196"/>
                  </a:cubicBezTo>
                  <a:cubicBezTo>
                    <a:pt x="328" y="196"/>
                    <a:pt x="329" y="195"/>
                    <a:pt x="330" y="196"/>
                  </a:cubicBezTo>
                  <a:cubicBezTo>
                    <a:pt x="330" y="196"/>
                    <a:pt x="331" y="196"/>
                    <a:pt x="331" y="196"/>
                  </a:cubicBezTo>
                  <a:cubicBezTo>
                    <a:pt x="331" y="196"/>
                    <a:pt x="330" y="197"/>
                    <a:pt x="330" y="197"/>
                  </a:cubicBezTo>
                  <a:cubicBezTo>
                    <a:pt x="331" y="199"/>
                    <a:pt x="332" y="200"/>
                    <a:pt x="333" y="201"/>
                  </a:cubicBezTo>
                  <a:cubicBezTo>
                    <a:pt x="333" y="202"/>
                    <a:pt x="334" y="202"/>
                    <a:pt x="334" y="203"/>
                  </a:cubicBezTo>
                  <a:cubicBezTo>
                    <a:pt x="334" y="204"/>
                    <a:pt x="334" y="205"/>
                    <a:pt x="334" y="206"/>
                  </a:cubicBezTo>
                  <a:cubicBezTo>
                    <a:pt x="335" y="206"/>
                    <a:pt x="335" y="207"/>
                    <a:pt x="336" y="208"/>
                  </a:cubicBezTo>
                  <a:cubicBezTo>
                    <a:pt x="337" y="208"/>
                    <a:pt x="338" y="207"/>
                    <a:pt x="339" y="208"/>
                  </a:cubicBezTo>
                  <a:cubicBezTo>
                    <a:pt x="340" y="209"/>
                    <a:pt x="339" y="210"/>
                    <a:pt x="339" y="211"/>
                  </a:cubicBezTo>
                  <a:cubicBezTo>
                    <a:pt x="339" y="211"/>
                    <a:pt x="339" y="212"/>
                    <a:pt x="339" y="212"/>
                  </a:cubicBezTo>
                  <a:cubicBezTo>
                    <a:pt x="340" y="214"/>
                    <a:pt x="339" y="216"/>
                    <a:pt x="340" y="217"/>
                  </a:cubicBezTo>
                  <a:cubicBezTo>
                    <a:pt x="340" y="219"/>
                    <a:pt x="341" y="221"/>
                    <a:pt x="341" y="223"/>
                  </a:cubicBezTo>
                  <a:cubicBezTo>
                    <a:pt x="341" y="225"/>
                    <a:pt x="341" y="228"/>
                    <a:pt x="342" y="229"/>
                  </a:cubicBezTo>
                  <a:cubicBezTo>
                    <a:pt x="343" y="231"/>
                    <a:pt x="343" y="233"/>
                    <a:pt x="343" y="234"/>
                  </a:cubicBezTo>
                  <a:cubicBezTo>
                    <a:pt x="344" y="236"/>
                    <a:pt x="344" y="237"/>
                    <a:pt x="345" y="237"/>
                  </a:cubicBezTo>
                  <a:cubicBezTo>
                    <a:pt x="346" y="237"/>
                    <a:pt x="346" y="237"/>
                    <a:pt x="347" y="236"/>
                  </a:cubicBezTo>
                  <a:cubicBezTo>
                    <a:pt x="347" y="235"/>
                    <a:pt x="348" y="235"/>
                    <a:pt x="349" y="235"/>
                  </a:cubicBezTo>
                  <a:cubicBezTo>
                    <a:pt x="349" y="234"/>
                    <a:pt x="349" y="233"/>
                    <a:pt x="349" y="233"/>
                  </a:cubicBezTo>
                  <a:cubicBezTo>
                    <a:pt x="349" y="232"/>
                    <a:pt x="349" y="232"/>
                    <a:pt x="349" y="232"/>
                  </a:cubicBezTo>
                  <a:cubicBezTo>
                    <a:pt x="349" y="232"/>
                    <a:pt x="350" y="229"/>
                    <a:pt x="350" y="228"/>
                  </a:cubicBezTo>
                  <a:cubicBezTo>
                    <a:pt x="350" y="226"/>
                    <a:pt x="350" y="224"/>
                    <a:pt x="350" y="222"/>
                  </a:cubicBezTo>
                  <a:cubicBezTo>
                    <a:pt x="352" y="220"/>
                    <a:pt x="353" y="219"/>
                    <a:pt x="355" y="218"/>
                  </a:cubicBezTo>
                  <a:cubicBezTo>
                    <a:pt x="355" y="217"/>
                    <a:pt x="356" y="217"/>
                    <a:pt x="356" y="216"/>
                  </a:cubicBezTo>
                  <a:cubicBezTo>
                    <a:pt x="358" y="215"/>
                    <a:pt x="360" y="212"/>
                    <a:pt x="362" y="211"/>
                  </a:cubicBezTo>
                  <a:cubicBezTo>
                    <a:pt x="363" y="210"/>
                    <a:pt x="364" y="209"/>
                    <a:pt x="365" y="208"/>
                  </a:cubicBezTo>
                  <a:cubicBezTo>
                    <a:pt x="367" y="208"/>
                    <a:pt x="368" y="206"/>
                    <a:pt x="370" y="206"/>
                  </a:cubicBezTo>
                  <a:cubicBezTo>
                    <a:pt x="371" y="207"/>
                    <a:pt x="371" y="209"/>
                    <a:pt x="371" y="210"/>
                  </a:cubicBezTo>
                  <a:cubicBezTo>
                    <a:pt x="373" y="212"/>
                    <a:pt x="374" y="213"/>
                    <a:pt x="374" y="216"/>
                  </a:cubicBezTo>
                  <a:cubicBezTo>
                    <a:pt x="375" y="217"/>
                    <a:pt x="376" y="216"/>
                    <a:pt x="377" y="217"/>
                  </a:cubicBezTo>
                  <a:cubicBezTo>
                    <a:pt x="377" y="217"/>
                    <a:pt x="378" y="218"/>
                    <a:pt x="378" y="219"/>
                  </a:cubicBezTo>
                  <a:cubicBezTo>
                    <a:pt x="378" y="219"/>
                    <a:pt x="379" y="220"/>
                    <a:pt x="379" y="221"/>
                  </a:cubicBezTo>
                  <a:cubicBezTo>
                    <a:pt x="379" y="221"/>
                    <a:pt x="379" y="222"/>
                    <a:pt x="379" y="223"/>
                  </a:cubicBezTo>
                  <a:cubicBezTo>
                    <a:pt x="380" y="224"/>
                    <a:pt x="379" y="224"/>
                    <a:pt x="380" y="225"/>
                  </a:cubicBezTo>
                  <a:cubicBezTo>
                    <a:pt x="380" y="226"/>
                    <a:pt x="380" y="227"/>
                    <a:pt x="380" y="227"/>
                  </a:cubicBezTo>
                  <a:cubicBezTo>
                    <a:pt x="380" y="228"/>
                    <a:pt x="380" y="229"/>
                    <a:pt x="380" y="230"/>
                  </a:cubicBezTo>
                  <a:cubicBezTo>
                    <a:pt x="380" y="232"/>
                    <a:pt x="381" y="232"/>
                    <a:pt x="381" y="233"/>
                  </a:cubicBezTo>
                  <a:cubicBezTo>
                    <a:pt x="380" y="235"/>
                    <a:pt x="379" y="236"/>
                    <a:pt x="380" y="238"/>
                  </a:cubicBezTo>
                  <a:cubicBezTo>
                    <a:pt x="380" y="240"/>
                    <a:pt x="381" y="241"/>
                    <a:pt x="382" y="243"/>
                  </a:cubicBezTo>
                  <a:cubicBezTo>
                    <a:pt x="382" y="244"/>
                    <a:pt x="382" y="245"/>
                    <a:pt x="382" y="246"/>
                  </a:cubicBezTo>
                  <a:cubicBezTo>
                    <a:pt x="382" y="247"/>
                    <a:pt x="382" y="247"/>
                    <a:pt x="382" y="248"/>
                  </a:cubicBezTo>
                  <a:cubicBezTo>
                    <a:pt x="382" y="249"/>
                    <a:pt x="382" y="250"/>
                    <a:pt x="383" y="250"/>
                  </a:cubicBezTo>
                  <a:cubicBezTo>
                    <a:pt x="383" y="251"/>
                    <a:pt x="383" y="251"/>
                    <a:pt x="383" y="251"/>
                  </a:cubicBezTo>
                  <a:cubicBezTo>
                    <a:pt x="384" y="253"/>
                    <a:pt x="385" y="254"/>
                    <a:pt x="386" y="254"/>
                  </a:cubicBezTo>
                  <a:cubicBezTo>
                    <a:pt x="387" y="252"/>
                    <a:pt x="386" y="251"/>
                    <a:pt x="386" y="250"/>
                  </a:cubicBezTo>
                  <a:cubicBezTo>
                    <a:pt x="386" y="249"/>
                    <a:pt x="387" y="248"/>
                    <a:pt x="387" y="247"/>
                  </a:cubicBezTo>
                  <a:cubicBezTo>
                    <a:pt x="386" y="246"/>
                    <a:pt x="385" y="245"/>
                    <a:pt x="385" y="243"/>
                  </a:cubicBezTo>
                  <a:cubicBezTo>
                    <a:pt x="384" y="243"/>
                    <a:pt x="384" y="242"/>
                    <a:pt x="383" y="241"/>
                  </a:cubicBezTo>
                  <a:cubicBezTo>
                    <a:pt x="383" y="241"/>
                    <a:pt x="383" y="240"/>
                    <a:pt x="382" y="240"/>
                  </a:cubicBezTo>
                  <a:cubicBezTo>
                    <a:pt x="382" y="240"/>
                    <a:pt x="382" y="239"/>
                    <a:pt x="382" y="238"/>
                  </a:cubicBezTo>
                  <a:cubicBezTo>
                    <a:pt x="381" y="236"/>
                    <a:pt x="382" y="234"/>
                    <a:pt x="382" y="232"/>
                  </a:cubicBezTo>
                  <a:cubicBezTo>
                    <a:pt x="383" y="231"/>
                    <a:pt x="383" y="229"/>
                    <a:pt x="384" y="229"/>
                  </a:cubicBezTo>
                  <a:cubicBezTo>
                    <a:pt x="385" y="229"/>
                    <a:pt x="386" y="230"/>
                    <a:pt x="386" y="232"/>
                  </a:cubicBezTo>
                  <a:cubicBezTo>
                    <a:pt x="387" y="233"/>
                    <a:pt x="388" y="235"/>
                    <a:pt x="389" y="235"/>
                  </a:cubicBezTo>
                  <a:cubicBezTo>
                    <a:pt x="389" y="235"/>
                    <a:pt x="389" y="236"/>
                    <a:pt x="389" y="236"/>
                  </a:cubicBezTo>
                  <a:cubicBezTo>
                    <a:pt x="390" y="237"/>
                    <a:pt x="392" y="236"/>
                    <a:pt x="393" y="235"/>
                  </a:cubicBezTo>
                  <a:cubicBezTo>
                    <a:pt x="391" y="247"/>
                    <a:pt x="388" y="259"/>
                    <a:pt x="384" y="271"/>
                  </a:cubicBezTo>
                  <a:cubicBezTo>
                    <a:pt x="383" y="270"/>
                    <a:pt x="382" y="270"/>
                    <a:pt x="382" y="269"/>
                  </a:cubicBezTo>
                  <a:cubicBezTo>
                    <a:pt x="382" y="268"/>
                    <a:pt x="383" y="267"/>
                    <a:pt x="383" y="266"/>
                  </a:cubicBezTo>
                  <a:cubicBezTo>
                    <a:pt x="383" y="264"/>
                    <a:pt x="382" y="263"/>
                    <a:pt x="381" y="262"/>
                  </a:cubicBezTo>
                  <a:cubicBezTo>
                    <a:pt x="381" y="261"/>
                    <a:pt x="381" y="261"/>
                    <a:pt x="381" y="260"/>
                  </a:cubicBezTo>
                  <a:cubicBezTo>
                    <a:pt x="380" y="259"/>
                    <a:pt x="379" y="258"/>
                    <a:pt x="379" y="257"/>
                  </a:cubicBezTo>
                  <a:cubicBezTo>
                    <a:pt x="378" y="257"/>
                    <a:pt x="378" y="256"/>
                    <a:pt x="377" y="255"/>
                  </a:cubicBezTo>
                  <a:cubicBezTo>
                    <a:pt x="377" y="255"/>
                    <a:pt x="377" y="254"/>
                    <a:pt x="377" y="254"/>
                  </a:cubicBezTo>
                  <a:cubicBezTo>
                    <a:pt x="377" y="254"/>
                    <a:pt x="377" y="254"/>
                    <a:pt x="377" y="254"/>
                  </a:cubicBezTo>
                  <a:cubicBezTo>
                    <a:pt x="376" y="252"/>
                    <a:pt x="375" y="251"/>
                    <a:pt x="375" y="250"/>
                  </a:cubicBezTo>
                  <a:cubicBezTo>
                    <a:pt x="374" y="250"/>
                    <a:pt x="373" y="249"/>
                    <a:pt x="372" y="249"/>
                  </a:cubicBezTo>
                  <a:cubicBezTo>
                    <a:pt x="372" y="249"/>
                    <a:pt x="372" y="249"/>
                    <a:pt x="372" y="249"/>
                  </a:cubicBezTo>
                  <a:cubicBezTo>
                    <a:pt x="372" y="250"/>
                    <a:pt x="372" y="250"/>
                    <a:pt x="372" y="250"/>
                  </a:cubicBezTo>
                  <a:cubicBezTo>
                    <a:pt x="372" y="252"/>
                    <a:pt x="373" y="254"/>
                    <a:pt x="374" y="256"/>
                  </a:cubicBezTo>
                  <a:cubicBezTo>
                    <a:pt x="374" y="257"/>
                    <a:pt x="374" y="258"/>
                    <a:pt x="374" y="258"/>
                  </a:cubicBezTo>
                  <a:cubicBezTo>
                    <a:pt x="374" y="260"/>
                    <a:pt x="376" y="261"/>
                    <a:pt x="376" y="262"/>
                  </a:cubicBezTo>
                  <a:cubicBezTo>
                    <a:pt x="377" y="263"/>
                    <a:pt x="377" y="264"/>
                    <a:pt x="377" y="265"/>
                  </a:cubicBezTo>
                  <a:cubicBezTo>
                    <a:pt x="378" y="266"/>
                    <a:pt x="378" y="267"/>
                    <a:pt x="379" y="268"/>
                  </a:cubicBezTo>
                  <a:cubicBezTo>
                    <a:pt x="379" y="269"/>
                    <a:pt x="379" y="269"/>
                    <a:pt x="379" y="270"/>
                  </a:cubicBezTo>
                  <a:cubicBezTo>
                    <a:pt x="380" y="270"/>
                    <a:pt x="380" y="271"/>
                    <a:pt x="380" y="271"/>
                  </a:cubicBezTo>
                  <a:cubicBezTo>
                    <a:pt x="380" y="271"/>
                    <a:pt x="380" y="271"/>
                    <a:pt x="380" y="271"/>
                  </a:cubicBezTo>
                  <a:cubicBezTo>
                    <a:pt x="380" y="271"/>
                    <a:pt x="380" y="272"/>
                    <a:pt x="380" y="272"/>
                  </a:cubicBezTo>
                  <a:cubicBezTo>
                    <a:pt x="380" y="272"/>
                    <a:pt x="381" y="272"/>
                    <a:pt x="381" y="272"/>
                  </a:cubicBezTo>
                  <a:cubicBezTo>
                    <a:pt x="382" y="273"/>
                    <a:pt x="382" y="273"/>
                    <a:pt x="383" y="274"/>
                  </a:cubicBezTo>
                  <a:cubicBezTo>
                    <a:pt x="376" y="292"/>
                    <a:pt x="366" y="310"/>
                    <a:pt x="353" y="325"/>
                  </a:cubicBezTo>
                  <a:cubicBezTo>
                    <a:pt x="353" y="324"/>
                    <a:pt x="352" y="324"/>
                    <a:pt x="351" y="323"/>
                  </a:cubicBezTo>
                  <a:cubicBezTo>
                    <a:pt x="351" y="321"/>
                    <a:pt x="351" y="317"/>
                    <a:pt x="349" y="318"/>
                  </a:cubicBezTo>
                  <a:cubicBezTo>
                    <a:pt x="348" y="318"/>
                    <a:pt x="348" y="320"/>
                    <a:pt x="348" y="321"/>
                  </a:cubicBezTo>
                  <a:cubicBezTo>
                    <a:pt x="348" y="322"/>
                    <a:pt x="347" y="323"/>
                    <a:pt x="347" y="324"/>
                  </a:cubicBezTo>
                  <a:cubicBezTo>
                    <a:pt x="347" y="325"/>
                    <a:pt x="347" y="325"/>
                    <a:pt x="347" y="326"/>
                  </a:cubicBezTo>
                  <a:cubicBezTo>
                    <a:pt x="346" y="327"/>
                    <a:pt x="346" y="328"/>
                    <a:pt x="345" y="329"/>
                  </a:cubicBezTo>
                  <a:cubicBezTo>
                    <a:pt x="344" y="330"/>
                    <a:pt x="345" y="331"/>
                    <a:pt x="343" y="331"/>
                  </a:cubicBezTo>
                  <a:cubicBezTo>
                    <a:pt x="342" y="332"/>
                    <a:pt x="341" y="329"/>
                    <a:pt x="339" y="328"/>
                  </a:cubicBezTo>
                  <a:cubicBezTo>
                    <a:pt x="339" y="328"/>
                    <a:pt x="338" y="328"/>
                    <a:pt x="338" y="327"/>
                  </a:cubicBezTo>
                  <a:cubicBezTo>
                    <a:pt x="336" y="326"/>
                    <a:pt x="337" y="324"/>
                    <a:pt x="338" y="323"/>
                  </a:cubicBezTo>
                  <a:cubicBezTo>
                    <a:pt x="339" y="322"/>
                    <a:pt x="340" y="321"/>
                    <a:pt x="340" y="320"/>
                  </a:cubicBezTo>
                  <a:cubicBezTo>
                    <a:pt x="339" y="319"/>
                    <a:pt x="337" y="319"/>
                    <a:pt x="336" y="319"/>
                  </a:cubicBezTo>
                  <a:cubicBezTo>
                    <a:pt x="334" y="318"/>
                    <a:pt x="332" y="318"/>
                    <a:pt x="330" y="319"/>
                  </a:cubicBezTo>
                  <a:cubicBezTo>
                    <a:pt x="329" y="319"/>
                    <a:pt x="329" y="320"/>
                    <a:pt x="328" y="320"/>
                  </a:cubicBezTo>
                  <a:cubicBezTo>
                    <a:pt x="327" y="322"/>
                    <a:pt x="326" y="324"/>
                    <a:pt x="325" y="325"/>
                  </a:cubicBezTo>
                  <a:cubicBezTo>
                    <a:pt x="323" y="325"/>
                    <a:pt x="322" y="324"/>
                    <a:pt x="321" y="324"/>
                  </a:cubicBezTo>
                  <a:cubicBezTo>
                    <a:pt x="319" y="324"/>
                    <a:pt x="315" y="329"/>
                    <a:pt x="313" y="330"/>
                  </a:cubicBezTo>
                  <a:cubicBezTo>
                    <a:pt x="313" y="331"/>
                    <a:pt x="312" y="331"/>
                    <a:pt x="312" y="331"/>
                  </a:cubicBezTo>
                  <a:cubicBezTo>
                    <a:pt x="311" y="332"/>
                    <a:pt x="311" y="332"/>
                    <a:pt x="311" y="332"/>
                  </a:cubicBezTo>
                  <a:cubicBezTo>
                    <a:pt x="310" y="334"/>
                    <a:pt x="311" y="334"/>
                    <a:pt x="310" y="335"/>
                  </a:cubicBezTo>
                  <a:cubicBezTo>
                    <a:pt x="310" y="336"/>
                    <a:pt x="309" y="337"/>
                    <a:pt x="308" y="338"/>
                  </a:cubicBezTo>
                  <a:cubicBezTo>
                    <a:pt x="306" y="338"/>
                    <a:pt x="305" y="338"/>
                    <a:pt x="304" y="338"/>
                  </a:cubicBezTo>
                  <a:cubicBezTo>
                    <a:pt x="302" y="339"/>
                    <a:pt x="300" y="340"/>
                    <a:pt x="298" y="341"/>
                  </a:cubicBezTo>
                  <a:cubicBezTo>
                    <a:pt x="297" y="343"/>
                    <a:pt x="295" y="344"/>
                    <a:pt x="294" y="346"/>
                  </a:cubicBezTo>
                  <a:cubicBezTo>
                    <a:pt x="293" y="349"/>
                    <a:pt x="292" y="353"/>
                    <a:pt x="292" y="355"/>
                  </a:cubicBezTo>
                  <a:cubicBezTo>
                    <a:pt x="292" y="356"/>
                    <a:pt x="293" y="357"/>
                    <a:pt x="293" y="358"/>
                  </a:cubicBezTo>
                  <a:cubicBezTo>
                    <a:pt x="293" y="359"/>
                    <a:pt x="293" y="359"/>
                    <a:pt x="293" y="359"/>
                  </a:cubicBezTo>
                  <a:cubicBezTo>
                    <a:pt x="293" y="360"/>
                    <a:pt x="294" y="360"/>
                    <a:pt x="294" y="361"/>
                  </a:cubicBezTo>
                  <a:cubicBezTo>
                    <a:pt x="294" y="361"/>
                    <a:pt x="293" y="362"/>
                    <a:pt x="293" y="363"/>
                  </a:cubicBezTo>
                  <a:cubicBezTo>
                    <a:pt x="293" y="364"/>
                    <a:pt x="293" y="365"/>
                    <a:pt x="293" y="366"/>
                  </a:cubicBezTo>
                  <a:cubicBezTo>
                    <a:pt x="293" y="369"/>
                    <a:pt x="292" y="370"/>
                    <a:pt x="291" y="372"/>
                  </a:cubicBezTo>
                  <a:cubicBezTo>
                    <a:pt x="292" y="373"/>
                    <a:pt x="292" y="374"/>
                    <a:pt x="293" y="374"/>
                  </a:cubicBezTo>
                  <a:cubicBezTo>
                    <a:pt x="267" y="388"/>
                    <a:pt x="237" y="395"/>
                    <a:pt x="205" y="395"/>
                  </a:cubicBezTo>
                  <a:cubicBezTo>
                    <a:pt x="170" y="395"/>
                    <a:pt x="137" y="386"/>
                    <a:pt x="108" y="369"/>
                  </a:cubicBezTo>
                  <a:close/>
                  <a:moveTo>
                    <a:pt x="285" y="203"/>
                  </a:moveTo>
                  <a:cubicBezTo>
                    <a:pt x="285" y="202"/>
                    <a:pt x="284" y="201"/>
                    <a:pt x="284" y="201"/>
                  </a:cubicBezTo>
                  <a:cubicBezTo>
                    <a:pt x="284" y="200"/>
                    <a:pt x="284" y="198"/>
                    <a:pt x="283" y="197"/>
                  </a:cubicBezTo>
                  <a:cubicBezTo>
                    <a:pt x="283" y="197"/>
                    <a:pt x="283" y="195"/>
                    <a:pt x="282" y="195"/>
                  </a:cubicBezTo>
                  <a:cubicBezTo>
                    <a:pt x="281" y="194"/>
                    <a:pt x="280" y="191"/>
                    <a:pt x="279" y="189"/>
                  </a:cubicBezTo>
                  <a:cubicBezTo>
                    <a:pt x="279" y="189"/>
                    <a:pt x="280" y="188"/>
                    <a:pt x="280" y="188"/>
                  </a:cubicBezTo>
                  <a:cubicBezTo>
                    <a:pt x="280" y="188"/>
                    <a:pt x="280" y="188"/>
                    <a:pt x="280" y="188"/>
                  </a:cubicBezTo>
                  <a:cubicBezTo>
                    <a:pt x="282" y="188"/>
                    <a:pt x="282" y="189"/>
                    <a:pt x="283" y="190"/>
                  </a:cubicBezTo>
                  <a:cubicBezTo>
                    <a:pt x="283" y="190"/>
                    <a:pt x="284" y="190"/>
                    <a:pt x="284" y="190"/>
                  </a:cubicBezTo>
                  <a:cubicBezTo>
                    <a:pt x="284" y="191"/>
                    <a:pt x="285" y="192"/>
                    <a:pt x="286" y="194"/>
                  </a:cubicBezTo>
                  <a:cubicBezTo>
                    <a:pt x="286" y="194"/>
                    <a:pt x="286" y="196"/>
                    <a:pt x="287" y="197"/>
                  </a:cubicBezTo>
                  <a:cubicBezTo>
                    <a:pt x="288" y="198"/>
                    <a:pt x="290" y="200"/>
                    <a:pt x="290" y="201"/>
                  </a:cubicBezTo>
                  <a:cubicBezTo>
                    <a:pt x="290" y="202"/>
                    <a:pt x="289" y="204"/>
                    <a:pt x="290" y="205"/>
                  </a:cubicBezTo>
                  <a:cubicBezTo>
                    <a:pt x="290" y="205"/>
                    <a:pt x="290" y="207"/>
                    <a:pt x="290" y="207"/>
                  </a:cubicBezTo>
                  <a:cubicBezTo>
                    <a:pt x="291" y="209"/>
                    <a:pt x="293" y="210"/>
                    <a:pt x="294" y="211"/>
                  </a:cubicBezTo>
                  <a:cubicBezTo>
                    <a:pt x="294" y="211"/>
                    <a:pt x="294" y="212"/>
                    <a:pt x="294" y="213"/>
                  </a:cubicBezTo>
                  <a:cubicBezTo>
                    <a:pt x="295" y="214"/>
                    <a:pt x="295" y="215"/>
                    <a:pt x="296" y="216"/>
                  </a:cubicBezTo>
                  <a:cubicBezTo>
                    <a:pt x="296" y="217"/>
                    <a:pt x="297" y="218"/>
                    <a:pt x="297" y="219"/>
                  </a:cubicBezTo>
                  <a:cubicBezTo>
                    <a:pt x="298" y="221"/>
                    <a:pt x="299" y="223"/>
                    <a:pt x="297" y="225"/>
                  </a:cubicBezTo>
                  <a:cubicBezTo>
                    <a:pt x="295" y="225"/>
                    <a:pt x="294" y="222"/>
                    <a:pt x="293" y="221"/>
                  </a:cubicBezTo>
                  <a:cubicBezTo>
                    <a:pt x="292" y="219"/>
                    <a:pt x="290" y="218"/>
                    <a:pt x="290" y="215"/>
                  </a:cubicBezTo>
                  <a:cubicBezTo>
                    <a:pt x="289" y="213"/>
                    <a:pt x="288" y="211"/>
                    <a:pt x="287" y="210"/>
                  </a:cubicBezTo>
                  <a:cubicBezTo>
                    <a:pt x="287" y="207"/>
                    <a:pt x="286" y="204"/>
                    <a:pt x="285" y="203"/>
                  </a:cubicBezTo>
                  <a:close/>
                  <a:moveTo>
                    <a:pt x="281" y="142"/>
                  </a:moveTo>
                  <a:cubicBezTo>
                    <a:pt x="282" y="141"/>
                    <a:pt x="283" y="141"/>
                    <a:pt x="284" y="140"/>
                  </a:cubicBezTo>
                  <a:cubicBezTo>
                    <a:pt x="285" y="140"/>
                    <a:pt x="286" y="139"/>
                    <a:pt x="287" y="139"/>
                  </a:cubicBezTo>
                  <a:cubicBezTo>
                    <a:pt x="287" y="138"/>
                    <a:pt x="289" y="138"/>
                    <a:pt x="289" y="139"/>
                  </a:cubicBezTo>
                  <a:cubicBezTo>
                    <a:pt x="290" y="142"/>
                    <a:pt x="286" y="142"/>
                    <a:pt x="286" y="145"/>
                  </a:cubicBezTo>
                  <a:cubicBezTo>
                    <a:pt x="286" y="146"/>
                    <a:pt x="287" y="146"/>
                    <a:pt x="288" y="147"/>
                  </a:cubicBezTo>
                  <a:cubicBezTo>
                    <a:pt x="289" y="148"/>
                    <a:pt x="290" y="149"/>
                    <a:pt x="291" y="150"/>
                  </a:cubicBezTo>
                  <a:cubicBezTo>
                    <a:pt x="291" y="150"/>
                    <a:pt x="292" y="150"/>
                    <a:pt x="293" y="151"/>
                  </a:cubicBezTo>
                  <a:cubicBezTo>
                    <a:pt x="293" y="151"/>
                    <a:pt x="294" y="152"/>
                    <a:pt x="294" y="153"/>
                  </a:cubicBezTo>
                  <a:cubicBezTo>
                    <a:pt x="294" y="156"/>
                    <a:pt x="289" y="157"/>
                    <a:pt x="287" y="155"/>
                  </a:cubicBezTo>
                  <a:cubicBezTo>
                    <a:pt x="286" y="155"/>
                    <a:pt x="286" y="155"/>
                    <a:pt x="286" y="155"/>
                  </a:cubicBezTo>
                  <a:cubicBezTo>
                    <a:pt x="286" y="155"/>
                    <a:pt x="286" y="155"/>
                    <a:pt x="285" y="155"/>
                  </a:cubicBezTo>
                  <a:cubicBezTo>
                    <a:pt x="284" y="154"/>
                    <a:pt x="283" y="154"/>
                    <a:pt x="282" y="153"/>
                  </a:cubicBezTo>
                  <a:cubicBezTo>
                    <a:pt x="281" y="153"/>
                    <a:pt x="279" y="153"/>
                    <a:pt x="278" y="154"/>
                  </a:cubicBezTo>
                  <a:cubicBezTo>
                    <a:pt x="277" y="154"/>
                    <a:pt x="276" y="155"/>
                    <a:pt x="276" y="155"/>
                  </a:cubicBezTo>
                  <a:cubicBezTo>
                    <a:pt x="274" y="155"/>
                    <a:pt x="273" y="155"/>
                    <a:pt x="271" y="155"/>
                  </a:cubicBezTo>
                  <a:cubicBezTo>
                    <a:pt x="271" y="154"/>
                    <a:pt x="270" y="154"/>
                    <a:pt x="269" y="153"/>
                  </a:cubicBezTo>
                  <a:cubicBezTo>
                    <a:pt x="269" y="151"/>
                    <a:pt x="270" y="148"/>
                    <a:pt x="271" y="146"/>
                  </a:cubicBezTo>
                  <a:cubicBezTo>
                    <a:pt x="272" y="143"/>
                    <a:pt x="274" y="140"/>
                    <a:pt x="277" y="142"/>
                  </a:cubicBezTo>
                  <a:cubicBezTo>
                    <a:pt x="278" y="143"/>
                    <a:pt x="278" y="144"/>
                    <a:pt x="278" y="146"/>
                  </a:cubicBezTo>
                  <a:cubicBezTo>
                    <a:pt x="278" y="146"/>
                    <a:pt x="279" y="147"/>
                    <a:pt x="279" y="147"/>
                  </a:cubicBezTo>
                  <a:cubicBezTo>
                    <a:pt x="281" y="147"/>
                    <a:pt x="282" y="146"/>
                    <a:pt x="283" y="145"/>
                  </a:cubicBezTo>
                  <a:cubicBezTo>
                    <a:pt x="284" y="143"/>
                    <a:pt x="281" y="144"/>
                    <a:pt x="281" y="142"/>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2">
                <a:shade val="50000"/>
              </a:schemeClr>
            </a:lnRef>
            <a:fillRef idx="1">
              <a:schemeClr val="accent2"/>
            </a:fillRef>
            <a:effectRef idx="0">
              <a:schemeClr val="accent2"/>
            </a:effectRef>
            <a:fontRef idx="minor">
              <a:schemeClr val="lt1"/>
            </a:fontRef>
          </p:style>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29" name="Freeform 73"/>
            <p:cNvSpPr/>
            <p:nvPr/>
          </p:nvSpPr>
          <p:spPr bwMode="auto">
            <a:xfrm>
              <a:off x="4046" y="2354"/>
              <a:ext cx="35" cy="74"/>
            </a:xfrm>
            <a:custGeom>
              <a:avLst/>
              <a:gdLst>
                <a:gd name="T0" fmla="*/ 1 w 15"/>
                <a:gd name="T1" fmla="*/ 29 h 31"/>
                <a:gd name="T2" fmla="*/ 4 w 15"/>
                <a:gd name="T3" fmla="*/ 31 h 31"/>
                <a:gd name="T4" fmla="*/ 8 w 15"/>
                <a:gd name="T5" fmla="*/ 26 h 31"/>
                <a:gd name="T6" fmla="*/ 10 w 15"/>
                <a:gd name="T7" fmla="*/ 19 h 31"/>
                <a:gd name="T8" fmla="*/ 11 w 15"/>
                <a:gd name="T9" fmla="*/ 15 h 31"/>
                <a:gd name="T10" fmla="*/ 12 w 15"/>
                <a:gd name="T11" fmla="*/ 13 h 31"/>
                <a:gd name="T12" fmla="*/ 13 w 15"/>
                <a:gd name="T13" fmla="*/ 11 h 31"/>
                <a:gd name="T14" fmla="*/ 14 w 15"/>
                <a:gd name="T15" fmla="*/ 6 h 31"/>
                <a:gd name="T16" fmla="*/ 13 w 15"/>
                <a:gd name="T17" fmla="*/ 0 h 31"/>
                <a:gd name="T18" fmla="*/ 12 w 15"/>
                <a:gd name="T19" fmla="*/ 0 h 31"/>
                <a:gd name="T20" fmla="*/ 11 w 15"/>
                <a:gd name="T21" fmla="*/ 1 h 31"/>
                <a:gd name="T22" fmla="*/ 9 w 15"/>
                <a:gd name="T23" fmla="*/ 4 h 31"/>
                <a:gd name="T24" fmla="*/ 9 w 15"/>
                <a:gd name="T25" fmla="*/ 5 h 31"/>
                <a:gd name="T26" fmla="*/ 5 w 15"/>
                <a:gd name="T27" fmla="*/ 8 h 31"/>
                <a:gd name="T28" fmla="*/ 3 w 15"/>
                <a:gd name="T29" fmla="*/ 9 h 31"/>
                <a:gd name="T30" fmla="*/ 3 w 15"/>
                <a:gd name="T31" fmla="*/ 10 h 31"/>
                <a:gd name="T32" fmla="*/ 3 w 15"/>
                <a:gd name="T33" fmla="*/ 17 h 31"/>
                <a:gd name="T34" fmla="*/ 0 w 15"/>
                <a:gd name="T35" fmla="*/ 23 h 31"/>
                <a:gd name="T36" fmla="*/ 1 w 15"/>
                <a:gd name="T37" fmla="*/ 28 h 31"/>
                <a:gd name="T38" fmla="*/ 1 w 15"/>
                <a:gd name="T39"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31">
                  <a:moveTo>
                    <a:pt x="1" y="29"/>
                  </a:moveTo>
                  <a:cubicBezTo>
                    <a:pt x="2" y="30"/>
                    <a:pt x="3" y="31"/>
                    <a:pt x="4" y="31"/>
                  </a:cubicBezTo>
                  <a:cubicBezTo>
                    <a:pt x="6" y="31"/>
                    <a:pt x="7" y="29"/>
                    <a:pt x="8" y="26"/>
                  </a:cubicBezTo>
                  <a:cubicBezTo>
                    <a:pt x="9" y="24"/>
                    <a:pt x="10" y="21"/>
                    <a:pt x="10" y="19"/>
                  </a:cubicBezTo>
                  <a:cubicBezTo>
                    <a:pt x="10" y="18"/>
                    <a:pt x="11" y="17"/>
                    <a:pt x="11" y="15"/>
                  </a:cubicBezTo>
                  <a:cubicBezTo>
                    <a:pt x="11" y="15"/>
                    <a:pt x="12" y="14"/>
                    <a:pt x="12" y="13"/>
                  </a:cubicBezTo>
                  <a:cubicBezTo>
                    <a:pt x="12" y="13"/>
                    <a:pt x="12" y="12"/>
                    <a:pt x="13" y="11"/>
                  </a:cubicBezTo>
                  <a:cubicBezTo>
                    <a:pt x="13" y="9"/>
                    <a:pt x="13" y="7"/>
                    <a:pt x="14" y="6"/>
                  </a:cubicBezTo>
                  <a:cubicBezTo>
                    <a:pt x="14" y="4"/>
                    <a:pt x="15" y="1"/>
                    <a:pt x="13" y="0"/>
                  </a:cubicBezTo>
                  <a:cubicBezTo>
                    <a:pt x="12" y="0"/>
                    <a:pt x="12" y="0"/>
                    <a:pt x="12" y="0"/>
                  </a:cubicBezTo>
                  <a:cubicBezTo>
                    <a:pt x="12" y="1"/>
                    <a:pt x="12" y="0"/>
                    <a:pt x="11" y="1"/>
                  </a:cubicBezTo>
                  <a:cubicBezTo>
                    <a:pt x="11" y="3"/>
                    <a:pt x="10" y="4"/>
                    <a:pt x="9" y="4"/>
                  </a:cubicBezTo>
                  <a:cubicBezTo>
                    <a:pt x="9" y="5"/>
                    <a:pt x="9" y="5"/>
                    <a:pt x="9" y="5"/>
                  </a:cubicBezTo>
                  <a:cubicBezTo>
                    <a:pt x="8" y="7"/>
                    <a:pt x="7" y="7"/>
                    <a:pt x="5" y="8"/>
                  </a:cubicBezTo>
                  <a:cubicBezTo>
                    <a:pt x="5" y="8"/>
                    <a:pt x="3" y="9"/>
                    <a:pt x="3" y="9"/>
                  </a:cubicBezTo>
                  <a:cubicBezTo>
                    <a:pt x="3" y="9"/>
                    <a:pt x="3" y="10"/>
                    <a:pt x="3" y="10"/>
                  </a:cubicBezTo>
                  <a:cubicBezTo>
                    <a:pt x="2" y="12"/>
                    <a:pt x="2" y="14"/>
                    <a:pt x="3" y="17"/>
                  </a:cubicBezTo>
                  <a:cubicBezTo>
                    <a:pt x="2" y="19"/>
                    <a:pt x="0" y="20"/>
                    <a:pt x="0" y="23"/>
                  </a:cubicBezTo>
                  <a:cubicBezTo>
                    <a:pt x="0" y="25"/>
                    <a:pt x="1" y="27"/>
                    <a:pt x="1" y="28"/>
                  </a:cubicBezTo>
                  <a:cubicBezTo>
                    <a:pt x="1" y="28"/>
                    <a:pt x="1" y="29"/>
                    <a:pt x="1"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0" name="Freeform 74"/>
            <p:cNvSpPr/>
            <p:nvPr/>
          </p:nvSpPr>
          <p:spPr bwMode="auto">
            <a:xfrm>
              <a:off x="3710" y="1726"/>
              <a:ext cx="172" cy="169"/>
            </a:xfrm>
            <a:custGeom>
              <a:avLst/>
              <a:gdLst>
                <a:gd name="T0" fmla="*/ 36 w 72"/>
                <a:gd name="T1" fmla="*/ 57 h 71"/>
                <a:gd name="T2" fmla="*/ 41 w 72"/>
                <a:gd name="T3" fmla="*/ 55 h 71"/>
                <a:gd name="T4" fmla="*/ 46 w 72"/>
                <a:gd name="T5" fmla="*/ 52 h 71"/>
                <a:gd name="T6" fmla="*/ 50 w 72"/>
                <a:gd name="T7" fmla="*/ 48 h 71"/>
                <a:gd name="T8" fmla="*/ 53 w 72"/>
                <a:gd name="T9" fmla="*/ 47 h 71"/>
                <a:gd name="T10" fmla="*/ 57 w 72"/>
                <a:gd name="T11" fmla="*/ 46 h 71"/>
                <a:gd name="T12" fmla="*/ 62 w 72"/>
                <a:gd name="T13" fmla="*/ 41 h 71"/>
                <a:gd name="T14" fmla="*/ 64 w 72"/>
                <a:gd name="T15" fmla="*/ 35 h 71"/>
                <a:gd name="T16" fmla="*/ 66 w 72"/>
                <a:gd name="T17" fmla="*/ 26 h 71"/>
                <a:gd name="T18" fmla="*/ 66 w 72"/>
                <a:gd name="T19" fmla="*/ 18 h 71"/>
                <a:gd name="T20" fmla="*/ 69 w 72"/>
                <a:gd name="T21" fmla="*/ 15 h 71"/>
                <a:gd name="T22" fmla="*/ 72 w 72"/>
                <a:gd name="T23" fmla="*/ 11 h 71"/>
                <a:gd name="T24" fmla="*/ 69 w 72"/>
                <a:gd name="T25" fmla="*/ 8 h 71"/>
                <a:gd name="T26" fmla="*/ 66 w 72"/>
                <a:gd name="T27" fmla="*/ 8 h 71"/>
                <a:gd name="T28" fmla="*/ 66 w 72"/>
                <a:gd name="T29" fmla="*/ 5 h 71"/>
                <a:gd name="T30" fmla="*/ 60 w 72"/>
                <a:gd name="T31" fmla="*/ 1 h 71"/>
                <a:gd name="T32" fmla="*/ 56 w 72"/>
                <a:gd name="T33" fmla="*/ 1 h 71"/>
                <a:gd name="T34" fmla="*/ 46 w 72"/>
                <a:gd name="T35" fmla="*/ 1 h 71"/>
                <a:gd name="T36" fmla="*/ 40 w 72"/>
                <a:gd name="T37" fmla="*/ 4 h 71"/>
                <a:gd name="T38" fmla="*/ 36 w 72"/>
                <a:gd name="T39" fmla="*/ 6 h 71"/>
                <a:gd name="T40" fmla="*/ 34 w 72"/>
                <a:gd name="T41" fmla="*/ 9 h 71"/>
                <a:gd name="T42" fmla="*/ 32 w 72"/>
                <a:gd name="T43" fmla="*/ 7 h 71"/>
                <a:gd name="T44" fmla="*/ 25 w 72"/>
                <a:gd name="T45" fmla="*/ 8 h 71"/>
                <a:gd name="T46" fmla="*/ 21 w 72"/>
                <a:gd name="T47" fmla="*/ 9 h 71"/>
                <a:gd name="T48" fmla="*/ 16 w 72"/>
                <a:gd name="T49" fmla="*/ 11 h 71"/>
                <a:gd name="T50" fmla="*/ 13 w 72"/>
                <a:gd name="T51" fmla="*/ 13 h 71"/>
                <a:gd name="T52" fmla="*/ 11 w 72"/>
                <a:gd name="T53" fmla="*/ 14 h 71"/>
                <a:gd name="T54" fmla="*/ 10 w 72"/>
                <a:gd name="T55" fmla="*/ 18 h 71"/>
                <a:gd name="T56" fmla="*/ 2 w 72"/>
                <a:gd name="T57" fmla="*/ 21 h 71"/>
                <a:gd name="T58" fmla="*/ 1 w 72"/>
                <a:gd name="T59" fmla="*/ 25 h 71"/>
                <a:gd name="T60" fmla="*/ 2 w 72"/>
                <a:gd name="T61" fmla="*/ 29 h 71"/>
                <a:gd name="T62" fmla="*/ 9 w 72"/>
                <a:gd name="T63" fmla="*/ 28 h 71"/>
                <a:gd name="T64" fmla="*/ 14 w 72"/>
                <a:gd name="T65" fmla="*/ 29 h 71"/>
                <a:gd name="T66" fmla="*/ 17 w 72"/>
                <a:gd name="T67" fmla="*/ 32 h 71"/>
                <a:gd name="T68" fmla="*/ 17 w 72"/>
                <a:gd name="T69" fmla="*/ 33 h 71"/>
                <a:gd name="T70" fmla="*/ 18 w 72"/>
                <a:gd name="T71" fmla="*/ 35 h 71"/>
                <a:gd name="T72" fmla="*/ 21 w 72"/>
                <a:gd name="T73" fmla="*/ 41 h 71"/>
                <a:gd name="T74" fmla="*/ 23 w 72"/>
                <a:gd name="T75" fmla="*/ 47 h 71"/>
                <a:gd name="T76" fmla="*/ 20 w 72"/>
                <a:gd name="T77" fmla="*/ 50 h 71"/>
                <a:gd name="T78" fmla="*/ 18 w 72"/>
                <a:gd name="T79" fmla="*/ 55 h 71"/>
                <a:gd name="T80" fmla="*/ 18 w 72"/>
                <a:gd name="T81" fmla="*/ 59 h 71"/>
                <a:gd name="T82" fmla="*/ 20 w 72"/>
                <a:gd name="T83" fmla="*/ 63 h 71"/>
                <a:gd name="T84" fmla="*/ 22 w 72"/>
                <a:gd name="T85" fmla="*/ 67 h 71"/>
                <a:gd name="T86" fmla="*/ 26 w 72"/>
                <a:gd name="T87" fmla="*/ 69 h 71"/>
                <a:gd name="T88" fmla="*/ 31 w 72"/>
                <a:gd name="T89" fmla="*/ 68 h 71"/>
                <a:gd name="T90" fmla="*/ 33 w 72"/>
                <a:gd name="T91" fmla="*/ 64 h 71"/>
                <a:gd name="T92" fmla="*/ 35 w 72"/>
                <a:gd name="T93" fmla="*/ 6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71">
                  <a:moveTo>
                    <a:pt x="35" y="61"/>
                  </a:moveTo>
                  <a:cubicBezTo>
                    <a:pt x="35" y="60"/>
                    <a:pt x="36" y="58"/>
                    <a:pt x="36" y="57"/>
                  </a:cubicBezTo>
                  <a:cubicBezTo>
                    <a:pt x="37" y="57"/>
                    <a:pt x="37" y="56"/>
                    <a:pt x="38" y="56"/>
                  </a:cubicBezTo>
                  <a:cubicBezTo>
                    <a:pt x="39" y="55"/>
                    <a:pt x="40" y="56"/>
                    <a:pt x="41" y="55"/>
                  </a:cubicBezTo>
                  <a:cubicBezTo>
                    <a:pt x="42" y="55"/>
                    <a:pt x="43" y="54"/>
                    <a:pt x="43" y="53"/>
                  </a:cubicBezTo>
                  <a:cubicBezTo>
                    <a:pt x="44" y="53"/>
                    <a:pt x="45" y="52"/>
                    <a:pt x="46" y="52"/>
                  </a:cubicBezTo>
                  <a:cubicBezTo>
                    <a:pt x="47" y="51"/>
                    <a:pt x="47" y="50"/>
                    <a:pt x="48" y="50"/>
                  </a:cubicBezTo>
                  <a:cubicBezTo>
                    <a:pt x="49" y="49"/>
                    <a:pt x="49" y="48"/>
                    <a:pt x="50" y="48"/>
                  </a:cubicBezTo>
                  <a:cubicBezTo>
                    <a:pt x="50" y="48"/>
                    <a:pt x="51" y="48"/>
                    <a:pt x="52" y="48"/>
                  </a:cubicBezTo>
                  <a:cubicBezTo>
                    <a:pt x="52" y="48"/>
                    <a:pt x="53" y="47"/>
                    <a:pt x="53" y="47"/>
                  </a:cubicBezTo>
                  <a:cubicBezTo>
                    <a:pt x="54" y="47"/>
                    <a:pt x="56" y="47"/>
                    <a:pt x="57" y="47"/>
                  </a:cubicBezTo>
                  <a:cubicBezTo>
                    <a:pt x="57" y="47"/>
                    <a:pt x="57" y="46"/>
                    <a:pt x="57" y="46"/>
                  </a:cubicBezTo>
                  <a:cubicBezTo>
                    <a:pt x="59" y="46"/>
                    <a:pt x="59" y="45"/>
                    <a:pt x="60" y="43"/>
                  </a:cubicBezTo>
                  <a:cubicBezTo>
                    <a:pt x="61" y="42"/>
                    <a:pt x="62" y="42"/>
                    <a:pt x="62" y="41"/>
                  </a:cubicBezTo>
                  <a:cubicBezTo>
                    <a:pt x="63" y="40"/>
                    <a:pt x="62" y="39"/>
                    <a:pt x="62" y="39"/>
                  </a:cubicBezTo>
                  <a:cubicBezTo>
                    <a:pt x="62" y="37"/>
                    <a:pt x="63" y="37"/>
                    <a:pt x="64" y="35"/>
                  </a:cubicBezTo>
                  <a:cubicBezTo>
                    <a:pt x="64" y="34"/>
                    <a:pt x="64" y="32"/>
                    <a:pt x="65" y="30"/>
                  </a:cubicBezTo>
                  <a:cubicBezTo>
                    <a:pt x="65" y="29"/>
                    <a:pt x="65" y="27"/>
                    <a:pt x="66" y="26"/>
                  </a:cubicBezTo>
                  <a:cubicBezTo>
                    <a:pt x="66" y="25"/>
                    <a:pt x="65" y="24"/>
                    <a:pt x="64" y="23"/>
                  </a:cubicBezTo>
                  <a:cubicBezTo>
                    <a:pt x="65" y="22"/>
                    <a:pt x="66" y="20"/>
                    <a:pt x="66" y="18"/>
                  </a:cubicBezTo>
                  <a:cubicBezTo>
                    <a:pt x="67" y="17"/>
                    <a:pt x="68" y="16"/>
                    <a:pt x="68" y="16"/>
                  </a:cubicBezTo>
                  <a:cubicBezTo>
                    <a:pt x="68" y="15"/>
                    <a:pt x="69" y="15"/>
                    <a:pt x="69" y="15"/>
                  </a:cubicBezTo>
                  <a:cubicBezTo>
                    <a:pt x="69" y="15"/>
                    <a:pt x="69" y="15"/>
                    <a:pt x="69" y="14"/>
                  </a:cubicBezTo>
                  <a:cubicBezTo>
                    <a:pt x="70" y="13"/>
                    <a:pt x="71" y="13"/>
                    <a:pt x="72" y="11"/>
                  </a:cubicBezTo>
                  <a:cubicBezTo>
                    <a:pt x="72" y="10"/>
                    <a:pt x="72" y="9"/>
                    <a:pt x="72" y="7"/>
                  </a:cubicBezTo>
                  <a:cubicBezTo>
                    <a:pt x="71" y="7"/>
                    <a:pt x="70" y="7"/>
                    <a:pt x="69" y="8"/>
                  </a:cubicBezTo>
                  <a:cubicBezTo>
                    <a:pt x="69" y="8"/>
                    <a:pt x="68" y="8"/>
                    <a:pt x="68" y="8"/>
                  </a:cubicBezTo>
                  <a:cubicBezTo>
                    <a:pt x="68" y="8"/>
                    <a:pt x="67" y="8"/>
                    <a:pt x="66" y="8"/>
                  </a:cubicBezTo>
                  <a:cubicBezTo>
                    <a:pt x="66" y="8"/>
                    <a:pt x="64" y="9"/>
                    <a:pt x="64" y="8"/>
                  </a:cubicBezTo>
                  <a:cubicBezTo>
                    <a:pt x="64" y="7"/>
                    <a:pt x="66" y="6"/>
                    <a:pt x="66" y="5"/>
                  </a:cubicBezTo>
                  <a:cubicBezTo>
                    <a:pt x="65" y="3"/>
                    <a:pt x="64" y="3"/>
                    <a:pt x="63" y="2"/>
                  </a:cubicBezTo>
                  <a:cubicBezTo>
                    <a:pt x="62" y="2"/>
                    <a:pt x="61" y="1"/>
                    <a:pt x="60" y="1"/>
                  </a:cubicBezTo>
                  <a:cubicBezTo>
                    <a:pt x="60" y="1"/>
                    <a:pt x="59" y="2"/>
                    <a:pt x="59" y="1"/>
                  </a:cubicBezTo>
                  <a:cubicBezTo>
                    <a:pt x="58" y="1"/>
                    <a:pt x="57" y="1"/>
                    <a:pt x="56" y="1"/>
                  </a:cubicBezTo>
                  <a:cubicBezTo>
                    <a:pt x="55" y="0"/>
                    <a:pt x="53" y="1"/>
                    <a:pt x="51" y="1"/>
                  </a:cubicBezTo>
                  <a:cubicBezTo>
                    <a:pt x="50" y="1"/>
                    <a:pt x="48" y="1"/>
                    <a:pt x="46" y="1"/>
                  </a:cubicBezTo>
                  <a:cubicBezTo>
                    <a:pt x="45" y="2"/>
                    <a:pt x="43" y="4"/>
                    <a:pt x="42" y="4"/>
                  </a:cubicBezTo>
                  <a:cubicBezTo>
                    <a:pt x="41" y="4"/>
                    <a:pt x="41" y="4"/>
                    <a:pt x="40" y="4"/>
                  </a:cubicBezTo>
                  <a:cubicBezTo>
                    <a:pt x="39" y="3"/>
                    <a:pt x="38" y="4"/>
                    <a:pt x="37" y="5"/>
                  </a:cubicBezTo>
                  <a:cubicBezTo>
                    <a:pt x="37" y="5"/>
                    <a:pt x="36" y="5"/>
                    <a:pt x="36" y="6"/>
                  </a:cubicBezTo>
                  <a:cubicBezTo>
                    <a:pt x="35" y="6"/>
                    <a:pt x="34" y="7"/>
                    <a:pt x="34" y="7"/>
                  </a:cubicBezTo>
                  <a:cubicBezTo>
                    <a:pt x="33" y="8"/>
                    <a:pt x="35" y="8"/>
                    <a:pt x="34" y="9"/>
                  </a:cubicBezTo>
                  <a:cubicBezTo>
                    <a:pt x="35" y="9"/>
                    <a:pt x="34" y="10"/>
                    <a:pt x="34" y="10"/>
                  </a:cubicBezTo>
                  <a:cubicBezTo>
                    <a:pt x="33" y="10"/>
                    <a:pt x="33" y="8"/>
                    <a:pt x="32" y="7"/>
                  </a:cubicBezTo>
                  <a:cubicBezTo>
                    <a:pt x="31" y="7"/>
                    <a:pt x="30" y="7"/>
                    <a:pt x="29" y="8"/>
                  </a:cubicBezTo>
                  <a:cubicBezTo>
                    <a:pt x="28" y="8"/>
                    <a:pt x="26" y="8"/>
                    <a:pt x="25" y="8"/>
                  </a:cubicBezTo>
                  <a:cubicBezTo>
                    <a:pt x="25" y="8"/>
                    <a:pt x="24" y="9"/>
                    <a:pt x="23" y="9"/>
                  </a:cubicBezTo>
                  <a:cubicBezTo>
                    <a:pt x="22" y="9"/>
                    <a:pt x="22" y="9"/>
                    <a:pt x="21" y="9"/>
                  </a:cubicBezTo>
                  <a:cubicBezTo>
                    <a:pt x="20" y="9"/>
                    <a:pt x="19" y="9"/>
                    <a:pt x="19" y="10"/>
                  </a:cubicBezTo>
                  <a:cubicBezTo>
                    <a:pt x="18" y="10"/>
                    <a:pt x="17" y="10"/>
                    <a:pt x="16" y="11"/>
                  </a:cubicBezTo>
                  <a:cubicBezTo>
                    <a:pt x="15" y="11"/>
                    <a:pt x="15" y="12"/>
                    <a:pt x="14" y="12"/>
                  </a:cubicBezTo>
                  <a:cubicBezTo>
                    <a:pt x="14" y="12"/>
                    <a:pt x="14" y="13"/>
                    <a:pt x="13" y="13"/>
                  </a:cubicBezTo>
                  <a:cubicBezTo>
                    <a:pt x="13" y="13"/>
                    <a:pt x="13" y="13"/>
                    <a:pt x="12" y="13"/>
                  </a:cubicBezTo>
                  <a:cubicBezTo>
                    <a:pt x="12" y="13"/>
                    <a:pt x="12" y="14"/>
                    <a:pt x="11" y="14"/>
                  </a:cubicBezTo>
                  <a:cubicBezTo>
                    <a:pt x="10" y="14"/>
                    <a:pt x="9" y="15"/>
                    <a:pt x="9" y="16"/>
                  </a:cubicBezTo>
                  <a:cubicBezTo>
                    <a:pt x="9" y="17"/>
                    <a:pt x="11" y="16"/>
                    <a:pt x="10" y="18"/>
                  </a:cubicBezTo>
                  <a:cubicBezTo>
                    <a:pt x="10" y="20"/>
                    <a:pt x="8" y="19"/>
                    <a:pt x="6" y="20"/>
                  </a:cubicBezTo>
                  <a:cubicBezTo>
                    <a:pt x="5" y="20"/>
                    <a:pt x="3" y="21"/>
                    <a:pt x="2" y="21"/>
                  </a:cubicBezTo>
                  <a:cubicBezTo>
                    <a:pt x="2" y="22"/>
                    <a:pt x="2" y="22"/>
                    <a:pt x="1" y="22"/>
                  </a:cubicBezTo>
                  <a:cubicBezTo>
                    <a:pt x="1" y="24"/>
                    <a:pt x="2" y="24"/>
                    <a:pt x="1" y="25"/>
                  </a:cubicBezTo>
                  <a:cubicBezTo>
                    <a:pt x="1" y="26"/>
                    <a:pt x="0" y="26"/>
                    <a:pt x="0" y="28"/>
                  </a:cubicBezTo>
                  <a:cubicBezTo>
                    <a:pt x="1" y="28"/>
                    <a:pt x="1" y="29"/>
                    <a:pt x="2" y="29"/>
                  </a:cubicBezTo>
                  <a:cubicBezTo>
                    <a:pt x="3" y="29"/>
                    <a:pt x="4" y="29"/>
                    <a:pt x="5" y="29"/>
                  </a:cubicBezTo>
                  <a:cubicBezTo>
                    <a:pt x="6" y="28"/>
                    <a:pt x="8" y="29"/>
                    <a:pt x="9" y="28"/>
                  </a:cubicBezTo>
                  <a:cubicBezTo>
                    <a:pt x="11" y="28"/>
                    <a:pt x="13" y="28"/>
                    <a:pt x="14" y="28"/>
                  </a:cubicBezTo>
                  <a:cubicBezTo>
                    <a:pt x="14" y="28"/>
                    <a:pt x="14" y="29"/>
                    <a:pt x="14" y="29"/>
                  </a:cubicBezTo>
                  <a:cubicBezTo>
                    <a:pt x="14" y="29"/>
                    <a:pt x="15" y="29"/>
                    <a:pt x="15" y="29"/>
                  </a:cubicBezTo>
                  <a:cubicBezTo>
                    <a:pt x="16" y="30"/>
                    <a:pt x="17" y="31"/>
                    <a:pt x="17" y="32"/>
                  </a:cubicBezTo>
                  <a:cubicBezTo>
                    <a:pt x="17" y="32"/>
                    <a:pt x="17" y="32"/>
                    <a:pt x="17" y="33"/>
                  </a:cubicBezTo>
                  <a:cubicBezTo>
                    <a:pt x="17" y="33"/>
                    <a:pt x="17" y="33"/>
                    <a:pt x="17" y="33"/>
                  </a:cubicBezTo>
                  <a:cubicBezTo>
                    <a:pt x="18" y="34"/>
                    <a:pt x="17" y="34"/>
                    <a:pt x="17" y="34"/>
                  </a:cubicBezTo>
                  <a:cubicBezTo>
                    <a:pt x="18" y="35"/>
                    <a:pt x="18" y="35"/>
                    <a:pt x="18" y="35"/>
                  </a:cubicBezTo>
                  <a:cubicBezTo>
                    <a:pt x="18" y="37"/>
                    <a:pt x="17" y="39"/>
                    <a:pt x="17" y="40"/>
                  </a:cubicBezTo>
                  <a:cubicBezTo>
                    <a:pt x="19" y="40"/>
                    <a:pt x="20" y="40"/>
                    <a:pt x="21" y="41"/>
                  </a:cubicBezTo>
                  <a:cubicBezTo>
                    <a:pt x="22" y="41"/>
                    <a:pt x="22" y="41"/>
                    <a:pt x="23" y="42"/>
                  </a:cubicBezTo>
                  <a:cubicBezTo>
                    <a:pt x="24" y="43"/>
                    <a:pt x="23" y="45"/>
                    <a:pt x="23" y="47"/>
                  </a:cubicBezTo>
                  <a:cubicBezTo>
                    <a:pt x="22" y="48"/>
                    <a:pt x="22" y="48"/>
                    <a:pt x="21" y="48"/>
                  </a:cubicBezTo>
                  <a:cubicBezTo>
                    <a:pt x="21" y="49"/>
                    <a:pt x="20" y="50"/>
                    <a:pt x="20" y="50"/>
                  </a:cubicBezTo>
                  <a:cubicBezTo>
                    <a:pt x="20" y="50"/>
                    <a:pt x="19" y="50"/>
                    <a:pt x="19" y="51"/>
                  </a:cubicBezTo>
                  <a:cubicBezTo>
                    <a:pt x="18" y="52"/>
                    <a:pt x="18" y="53"/>
                    <a:pt x="18" y="55"/>
                  </a:cubicBezTo>
                  <a:cubicBezTo>
                    <a:pt x="18" y="55"/>
                    <a:pt x="18" y="56"/>
                    <a:pt x="18" y="57"/>
                  </a:cubicBezTo>
                  <a:cubicBezTo>
                    <a:pt x="18" y="58"/>
                    <a:pt x="18" y="59"/>
                    <a:pt x="18" y="59"/>
                  </a:cubicBezTo>
                  <a:cubicBezTo>
                    <a:pt x="19" y="60"/>
                    <a:pt x="19" y="61"/>
                    <a:pt x="19" y="62"/>
                  </a:cubicBezTo>
                  <a:cubicBezTo>
                    <a:pt x="20" y="62"/>
                    <a:pt x="20" y="63"/>
                    <a:pt x="20" y="63"/>
                  </a:cubicBezTo>
                  <a:cubicBezTo>
                    <a:pt x="20" y="64"/>
                    <a:pt x="20" y="64"/>
                    <a:pt x="21" y="64"/>
                  </a:cubicBezTo>
                  <a:cubicBezTo>
                    <a:pt x="21" y="65"/>
                    <a:pt x="22" y="66"/>
                    <a:pt x="22" y="67"/>
                  </a:cubicBezTo>
                  <a:cubicBezTo>
                    <a:pt x="23" y="68"/>
                    <a:pt x="23" y="68"/>
                    <a:pt x="24" y="69"/>
                  </a:cubicBezTo>
                  <a:cubicBezTo>
                    <a:pt x="25" y="69"/>
                    <a:pt x="26" y="69"/>
                    <a:pt x="26" y="69"/>
                  </a:cubicBezTo>
                  <a:cubicBezTo>
                    <a:pt x="28" y="69"/>
                    <a:pt x="28" y="71"/>
                    <a:pt x="30" y="71"/>
                  </a:cubicBezTo>
                  <a:cubicBezTo>
                    <a:pt x="31" y="70"/>
                    <a:pt x="31" y="69"/>
                    <a:pt x="31" y="68"/>
                  </a:cubicBezTo>
                  <a:cubicBezTo>
                    <a:pt x="32" y="67"/>
                    <a:pt x="32" y="66"/>
                    <a:pt x="33" y="65"/>
                  </a:cubicBezTo>
                  <a:cubicBezTo>
                    <a:pt x="33" y="65"/>
                    <a:pt x="33" y="64"/>
                    <a:pt x="33" y="64"/>
                  </a:cubicBezTo>
                  <a:cubicBezTo>
                    <a:pt x="33" y="63"/>
                    <a:pt x="34" y="63"/>
                    <a:pt x="34" y="63"/>
                  </a:cubicBezTo>
                  <a:cubicBezTo>
                    <a:pt x="34" y="62"/>
                    <a:pt x="34" y="61"/>
                    <a:pt x="35"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3" name="Freeform 75"/>
            <p:cNvSpPr/>
            <p:nvPr/>
          </p:nvSpPr>
          <p:spPr bwMode="auto">
            <a:xfrm>
              <a:off x="3591" y="1790"/>
              <a:ext cx="24" cy="21"/>
            </a:xfrm>
            <a:custGeom>
              <a:avLst/>
              <a:gdLst>
                <a:gd name="T0" fmla="*/ 8 w 10"/>
                <a:gd name="T1" fmla="*/ 1 h 9"/>
                <a:gd name="T2" fmla="*/ 6 w 10"/>
                <a:gd name="T3" fmla="*/ 1 h 9"/>
                <a:gd name="T4" fmla="*/ 4 w 10"/>
                <a:gd name="T5" fmla="*/ 0 h 9"/>
                <a:gd name="T6" fmla="*/ 0 w 10"/>
                <a:gd name="T7" fmla="*/ 2 h 9"/>
                <a:gd name="T8" fmla="*/ 0 w 10"/>
                <a:gd name="T9" fmla="*/ 6 h 9"/>
                <a:gd name="T10" fmla="*/ 4 w 10"/>
                <a:gd name="T11" fmla="*/ 8 h 9"/>
                <a:gd name="T12" fmla="*/ 7 w 10"/>
                <a:gd name="T13" fmla="*/ 8 h 9"/>
                <a:gd name="T14" fmla="*/ 8 w 10"/>
                <a:gd name="T15" fmla="*/ 1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8" y="1"/>
                  </a:moveTo>
                  <a:cubicBezTo>
                    <a:pt x="8" y="1"/>
                    <a:pt x="7" y="1"/>
                    <a:pt x="6" y="1"/>
                  </a:cubicBezTo>
                  <a:cubicBezTo>
                    <a:pt x="5" y="1"/>
                    <a:pt x="4" y="0"/>
                    <a:pt x="4" y="0"/>
                  </a:cubicBezTo>
                  <a:cubicBezTo>
                    <a:pt x="3" y="1"/>
                    <a:pt x="1" y="1"/>
                    <a:pt x="0" y="2"/>
                  </a:cubicBezTo>
                  <a:cubicBezTo>
                    <a:pt x="0" y="4"/>
                    <a:pt x="0" y="5"/>
                    <a:pt x="0" y="6"/>
                  </a:cubicBezTo>
                  <a:cubicBezTo>
                    <a:pt x="3" y="6"/>
                    <a:pt x="2" y="8"/>
                    <a:pt x="4" y="8"/>
                  </a:cubicBezTo>
                  <a:cubicBezTo>
                    <a:pt x="4" y="9"/>
                    <a:pt x="6" y="9"/>
                    <a:pt x="7" y="8"/>
                  </a:cubicBezTo>
                  <a:cubicBezTo>
                    <a:pt x="9" y="5"/>
                    <a:pt x="10" y="2"/>
                    <a:pt x="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7" name="Freeform 76"/>
            <p:cNvSpPr/>
            <p:nvPr/>
          </p:nvSpPr>
          <p:spPr bwMode="auto">
            <a:xfrm>
              <a:off x="3824" y="1947"/>
              <a:ext cx="17" cy="29"/>
            </a:xfrm>
            <a:custGeom>
              <a:avLst/>
              <a:gdLst>
                <a:gd name="T0" fmla="*/ 7 w 7"/>
                <a:gd name="T1" fmla="*/ 2 h 12"/>
                <a:gd name="T2" fmla="*/ 5 w 7"/>
                <a:gd name="T3" fmla="*/ 0 h 12"/>
                <a:gd name="T4" fmla="*/ 3 w 7"/>
                <a:gd name="T5" fmla="*/ 1 h 12"/>
                <a:gd name="T6" fmla="*/ 3 w 7"/>
                <a:gd name="T7" fmla="*/ 2 h 12"/>
                <a:gd name="T8" fmla="*/ 2 w 7"/>
                <a:gd name="T9" fmla="*/ 2 h 12"/>
                <a:gd name="T10" fmla="*/ 2 w 7"/>
                <a:gd name="T11" fmla="*/ 5 h 12"/>
                <a:gd name="T12" fmla="*/ 1 w 7"/>
                <a:gd name="T13" fmla="*/ 7 h 12"/>
                <a:gd name="T14" fmla="*/ 0 w 7"/>
                <a:gd name="T15" fmla="*/ 9 h 12"/>
                <a:gd name="T16" fmla="*/ 5 w 7"/>
                <a:gd name="T17" fmla="*/ 10 h 12"/>
                <a:gd name="T18" fmla="*/ 6 w 7"/>
                <a:gd name="T19" fmla="*/ 9 h 12"/>
                <a:gd name="T20" fmla="*/ 7 w 7"/>
                <a:gd name="T21" fmla="*/ 7 h 12"/>
                <a:gd name="T22" fmla="*/ 6 w 7"/>
                <a:gd name="T23" fmla="*/ 4 h 12"/>
                <a:gd name="T24" fmla="*/ 7 w 7"/>
                <a:gd name="T25"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2">
                  <a:moveTo>
                    <a:pt x="7" y="2"/>
                  </a:moveTo>
                  <a:cubicBezTo>
                    <a:pt x="6" y="1"/>
                    <a:pt x="6" y="0"/>
                    <a:pt x="5" y="0"/>
                  </a:cubicBezTo>
                  <a:cubicBezTo>
                    <a:pt x="5" y="0"/>
                    <a:pt x="4" y="0"/>
                    <a:pt x="3" y="1"/>
                  </a:cubicBezTo>
                  <a:cubicBezTo>
                    <a:pt x="3" y="1"/>
                    <a:pt x="3" y="1"/>
                    <a:pt x="3" y="2"/>
                  </a:cubicBezTo>
                  <a:cubicBezTo>
                    <a:pt x="3" y="2"/>
                    <a:pt x="2" y="2"/>
                    <a:pt x="2" y="2"/>
                  </a:cubicBezTo>
                  <a:cubicBezTo>
                    <a:pt x="2" y="3"/>
                    <a:pt x="2" y="4"/>
                    <a:pt x="2" y="5"/>
                  </a:cubicBezTo>
                  <a:cubicBezTo>
                    <a:pt x="1" y="5"/>
                    <a:pt x="1" y="6"/>
                    <a:pt x="1" y="7"/>
                  </a:cubicBezTo>
                  <a:cubicBezTo>
                    <a:pt x="0" y="8"/>
                    <a:pt x="0" y="8"/>
                    <a:pt x="0" y="9"/>
                  </a:cubicBezTo>
                  <a:cubicBezTo>
                    <a:pt x="0" y="12"/>
                    <a:pt x="4" y="11"/>
                    <a:pt x="5" y="10"/>
                  </a:cubicBezTo>
                  <a:cubicBezTo>
                    <a:pt x="6" y="9"/>
                    <a:pt x="6" y="9"/>
                    <a:pt x="6" y="9"/>
                  </a:cubicBezTo>
                  <a:cubicBezTo>
                    <a:pt x="6" y="8"/>
                    <a:pt x="7" y="8"/>
                    <a:pt x="7" y="7"/>
                  </a:cubicBezTo>
                  <a:cubicBezTo>
                    <a:pt x="6" y="7"/>
                    <a:pt x="6" y="5"/>
                    <a:pt x="6" y="4"/>
                  </a:cubicBezTo>
                  <a:cubicBezTo>
                    <a:pt x="6" y="3"/>
                    <a:pt x="7" y="3"/>
                    <a:pt x="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8" name="Freeform 77"/>
            <p:cNvSpPr/>
            <p:nvPr/>
          </p:nvSpPr>
          <p:spPr bwMode="auto">
            <a:xfrm>
              <a:off x="3663" y="2021"/>
              <a:ext cx="28" cy="31"/>
            </a:xfrm>
            <a:custGeom>
              <a:avLst/>
              <a:gdLst>
                <a:gd name="T0" fmla="*/ 10 w 12"/>
                <a:gd name="T1" fmla="*/ 7 h 13"/>
                <a:gd name="T2" fmla="*/ 8 w 12"/>
                <a:gd name="T3" fmla="*/ 3 h 13"/>
                <a:gd name="T4" fmla="*/ 7 w 12"/>
                <a:gd name="T5" fmla="*/ 0 h 13"/>
                <a:gd name="T6" fmla="*/ 6 w 12"/>
                <a:gd name="T7" fmla="*/ 0 h 13"/>
                <a:gd name="T8" fmla="*/ 4 w 12"/>
                <a:gd name="T9" fmla="*/ 3 h 13"/>
                <a:gd name="T10" fmla="*/ 0 w 12"/>
                <a:gd name="T11" fmla="*/ 7 h 13"/>
                <a:gd name="T12" fmla="*/ 5 w 12"/>
                <a:gd name="T13" fmla="*/ 9 h 13"/>
                <a:gd name="T14" fmla="*/ 11 w 12"/>
                <a:gd name="T15" fmla="*/ 12 h 13"/>
                <a:gd name="T16" fmla="*/ 11 w 12"/>
                <a:gd name="T17" fmla="*/ 8 h 13"/>
                <a:gd name="T18" fmla="*/ 10 w 12"/>
                <a:gd name="T19"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10" y="7"/>
                  </a:moveTo>
                  <a:cubicBezTo>
                    <a:pt x="9" y="6"/>
                    <a:pt x="9" y="4"/>
                    <a:pt x="8" y="3"/>
                  </a:cubicBezTo>
                  <a:cubicBezTo>
                    <a:pt x="8" y="2"/>
                    <a:pt x="8" y="0"/>
                    <a:pt x="7" y="0"/>
                  </a:cubicBezTo>
                  <a:cubicBezTo>
                    <a:pt x="7" y="0"/>
                    <a:pt x="6" y="0"/>
                    <a:pt x="6" y="0"/>
                  </a:cubicBezTo>
                  <a:cubicBezTo>
                    <a:pt x="5" y="0"/>
                    <a:pt x="5" y="1"/>
                    <a:pt x="4" y="3"/>
                  </a:cubicBezTo>
                  <a:cubicBezTo>
                    <a:pt x="3" y="4"/>
                    <a:pt x="1" y="5"/>
                    <a:pt x="0" y="7"/>
                  </a:cubicBezTo>
                  <a:cubicBezTo>
                    <a:pt x="0" y="9"/>
                    <a:pt x="3" y="8"/>
                    <a:pt x="5" y="9"/>
                  </a:cubicBezTo>
                  <a:cubicBezTo>
                    <a:pt x="7" y="10"/>
                    <a:pt x="9" y="13"/>
                    <a:pt x="11" y="12"/>
                  </a:cubicBezTo>
                  <a:cubicBezTo>
                    <a:pt x="12" y="10"/>
                    <a:pt x="11" y="9"/>
                    <a:pt x="11" y="8"/>
                  </a:cubicBezTo>
                  <a:cubicBezTo>
                    <a:pt x="11" y="8"/>
                    <a:pt x="10" y="7"/>
                    <a:pt x="1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39" name="Freeform 78"/>
            <p:cNvSpPr/>
            <p:nvPr/>
          </p:nvSpPr>
          <p:spPr bwMode="auto">
            <a:xfrm>
              <a:off x="3817" y="1859"/>
              <a:ext cx="46" cy="26"/>
            </a:xfrm>
            <a:custGeom>
              <a:avLst/>
              <a:gdLst>
                <a:gd name="T0" fmla="*/ 10 w 19"/>
                <a:gd name="T1" fmla="*/ 11 h 11"/>
                <a:gd name="T2" fmla="*/ 13 w 19"/>
                <a:gd name="T3" fmla="*/ 9 h 11"/>
                <a:gd name="T4" fmla="*/ 17 w 19"/>
                <a:gd name="T5" fmla="*/ 7 h 11"/>
                <a:gd name="T6" fmla="*/ 19 w 19"/>
                <a:gd name="T7" fmla="*/ 4 h 11"/>
                <a:gd name="T8" fmla="*/ 16 w 19"/>
                <a:gd name="T9" fmla="*/ 0 h 11"/>
                <a:gd name="T10" fmla="*/ 9 w 19"/>
                <a:gd name="T11" fmla="*/ 1 h 11"/>
                <a:gd name="T12" fmla="*/ 6 w 19"/>
                <a:gd name="T13" fmla="*/ 3 h 11"/>
                <a:gd name="T14" fmla="*/ 5 w 19"/>
                <a:gd name="T15" fmla="*/ 2 h 11"/>
                <a:gd name="T16" fmla="*/ 3 w 19"/>
                <a:gd name="T17" fmla="*/ 1 h 11"/>
                <a:gd name="T18" fmla="*/ 0 w 19"/>
                <a:gd name="T19" fmla="*/ 5 h 11"/>
                <a:gd name="T20" fmla="*/ 4 w 19"/>
                <a:gd name="T21" fmla="*/ 10 h 11"/>
                <a:gd name="T22" fmla="*/ 10 w 19"/>
                <a:gd name="T2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1"/>
                  </a:moveTo>
                  <a:cubicBezTo>
                    <a:pt x="11" y="11"/>
                    <a:pt x="12" y="10"/>
                    <a:pt x="13" y="9"/>
                  </a:cubicBezTo>
                  <a:cubicBezTo>
                    <a:pt x="15" y="8"/>
                    <a:pt x="16" y="7"/>
                    <a:pt x="17" y="7"/>
                  </a:cubicBezTo>
                  <a:cubicBezTo>
                    <a:pt x="18" y="6"/>
                    <a:pt x="19" y="5"/>
                    <a:pt x="19" y="4"/>
                  </a:cubicBezTo>
                  <a:cubicBezTo>
                    <a:pt x="19" y="2"/>
                    <a:pt x="17" y="1"/>
                    <a:pt x="16" y="0"/>
                  </a:cubicBezTo>
                  <a:cubicBezTo>
                    <a:pt x="14" y="0"/>
                    <a:pt x="11" y="1"/>
                    <a:pt x="9" y="1"/>
                  </a:cubicBezTo>
                  <a:cubicBezTo>
                    <a:pt x="7" y="1"/>
                    <a:pt x="7" y="3"/>
                    <a:pt x="6" y="3"/>
                  </a:cubicBezTo>
                  <a:cubicBezTo>
                    <a:pt x="5" y="3"/>
                    <a:pt x="5" y="2"/>
                    <a:pt x="5" y="2"/>
                  </a:cubicBezTo>
                  <a:cubicBezTo>
                    <a:pt x="4" y="1"/>
                    <a:pt x="4" y="1"/>
                    <a:pt x="3" y="1"/>
                  </a:cubicBezTo>
                  <a:cubicBezTo>
                    <a:pt x="1" y="2"/>
                    <a:pt x="0" y="3"/>
                    <a:pt x="0" y="5"/>
                  </a:cubicBezTo>
                  <a:cubicBezTo>
                    <a:pt x="0" y="8"/>
                    <a:pt x="2" y="9"/>
                    <a:pt x="4" y="10"/>
                  </a:cubicBezTo>
                  <a:cubicBezTo>
                    <a:pt x="6" y="10"/>
                    <a:pt x="8" y="11"/>
                    <a:pt x="1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0" name="Freeform 79"/>
            <p:cNvSpPr/>
            <p:nvPr/>
          </p:nvSpPr>
          <p:spPr bwMode="auto">
            <a:xfrm>
              <a:off x="3836" y="1919"/>
              <a:ext cx="43" cy="66"/>
            </a:xfrm>
            <a:custGeom>
              <a:avLst/>
              <a:gdLst>
                <a:gd name="T0" fmla="*/ 14 w 18"/>
                <a:gd name="T1" fmla="*/ 17 h 28"/>
                <a:gd name="T2" fmla="*/ 14 w 18"/>
                <a:gd name="T3" fmla="*/ 16 h 28"/>
                <a:gd name="T4" fmla="*/ 11 w 18"/>
                <a:gd name="T5" fmla="*/ 12 h 28"/>
                <a:gd name="T6" fmla="*/ 10 w 18"/>
                <a:gd name="T7" fmla="*/ 6 h 28"/>
                <a:gd name="T8" fmla="*/ 8 w 18"/>
                <a:gd name="T9" fmla="*/ 3 h 28"/>
                <a:gd name="T10" fmla="*/ 7 w 18"/>
                <a:gd name="T11" fmla="*/ 1 h 28"/>
                <a:gd name="T12" fmla="*/ 2 w 18"/>
                <a:gd name="T13" fmla="*/ 2 h 28"/>
                <a:gd name="T14" fmla="*/ 0 w 18"/>
                <a:gd name="T15" fmla="*/ 6 h 28"/>
                <a:gd name="T16" fmla="*/ 4 w 18"/>
                <a:gd name="T17" fmla="*/ 13 h 28"/>
                <a:gd name="T18" fmla="*/ 8 w 18"/>
                <a:gd name="T19" fmla="*/ 16 h 28"/>
                <a:gd name="T20" fmla="*/ 5 w 18"/>
                <a:gd name="T21" fmla="*/ 18 h 28"/>
                <a:gd name="T22" fmla="*/ 4 w 18"/>
                <a:gd name="T23" fmla="*/ 21 h 28"/>
                <a:gd name="T24" fmla="*/ 4 w 18"/>
                <a:gd name="T25" fmla="*/ 22 h 28"/>
                <a:gd name="T26" fmla="*/ 3 w 18"/>
                <a:gd name="T27" fmla="*/ 26 h 28"/>
                <a:gd name="T28" fmla="*/ 4 w 18"/>
                <a:gd name="T29" fmla="*/ 27 h 28"/>
                <a:gd name="T30" fmla="*/ 9 w 18"/>
                <a:gd name="T31" fmla="*/ 25 h 28"/>
                <a:gd name="T32" fmla="*/ 12 w 18"/>
                <a:gd name="T33" fmla="*/ 25 h 28"/>
                <a:gd name="T34" fmla="*/ 13 w 18"/>
                <a:gd name="T35" fmla="*/ 24 h 28"/>
                <a:gd name="T36" fmla="*/ 15 w 18"/>
                <a:gd name="T37" fmla="*/ 24 h 28"/>
                <a:gd name="T38" fmla="*/ 14 w 18"/>
                <a:gd name="T39" fmla="*/ 1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28">
                  <a:moveTo>
                    <a:pt x="14" y="17"/>
                  </a:moveTo>
                  <a:cubicBezTo>
                    <a:pt x="14" y="16"/>
                    <a:pt x="14" y="16"/>
                    <a:pt x="14" y="16"/>
                  </a:cubicBezTo>
                  <a:cubicBezTo>
                    <a:pt x="13" y="15"/>
                    <a:pt x="12" y="14"/>
                    <a:pt x="11" y="12"/>
                  </a:cubicBezTo>
                  <a:cubicBezTo>
                    <a:pt x="10" y="10"/>
                    <a:pt x="8" y="8"/>
                    <a:pt x="10" y="6"/>
                  </a:cubicBezTo>
                  <a:cubicBezTo>
                    <a:pt x="10" y="4"/>
                    <a:pt x="8" y="4"/>
                    <a:pt x="8" y="3"/>
                  </a:cubicBezTo>
                  <a:cubicBezTo>
                    <a:pt x="7" y="2"/>
                    <a:pt x="8" y="2"/>
                    <a:pt x="7" y="1"/>
                  </a:cubicBezTo>
                  <a:cubicBezTo>
                    <a:pt x="6" y="0"/>
                    <a:pt x="4" y="1"/>
                    <a:pt x="2" y="2"/>
                  </a:cubicBezTo>
                  <a:cubicBezTo>
                    <a:pt x="1" y="3"/>
                    <a:pt x="0" y="5"/>
                    <a:pt x="0" y="6"/>
                  </a:cubicBezTo>
                  <a:cubicBezTo>
                    <a:pt x="0" y="9"/>
                    <a:pt x="3" y="11"/>
                    <a:pt x="4" y="13"/>
                  </a:cubicBezTo>
                  <a:cubicBezTo>
                    <a:pt x="6" y="13"/>
                    <a:pt x="8" y="13"/>
                    <a:pt x="8" y="16"/>
                  </a:cubicBezTo>
                  <a:cubicBezTo>
                    <a:pt x="7" y="17"/>
                    <a:pt x="6" y="17"/>
                    <a:pt x="5" y="18"/>
                  </a:cubicBezTo>
                  <a:cubicBezTo>
                    <a:pt x="5" y="19"/>
                    <a:pt x="4" y="20"/>
                    <a:pt x="4" y="21"/>
                  </a:cubicBezTo>
                  <a:cubicBezTo>
                    <a:pt x="3" y="21"/>
                    <a:pt x="4" y="22"/>
                    <a:pt x="4" y="22"/>
                  </a:cubicBezTo>
                  <a:cubicBezTo>
                    <a:pt x="3" y="23"/>
                    <a:pt x="2" y="24"/>
                    <a:pt x="3" y="26"/>
                  </a:cubicBezTo>
                  <a:cubicBezTo>
                    <a:pt x="3" y="26"/>
                    <a:pt x="4" y="27"/>
                    <a:pt x="4" y="27"/>
                  </a:cubicBezTo>
                  <a:cubicBezTo>
                    <a:pt x="5" y="28"/>
                    <a:pt x="7" y="26"/>
                    <a:pt x="9" y="25"/>
                  </a:cubicBezTo>
                  <a:cubicBezTo>
                    <a:pt x="10" y="25"/>
                    <a:pt x="11" y="26"/>
                    <a:pt x="12" y="25"/>
                  </a:cubicBezTo>
                  <a:cubicBezTo>
                    <a:pt x="12" y="25"/>
                    <a:pt x="13" y="25"/>
                    <a:pt x="13" y="24"/>
                  </a:cubicBezTo>
                  <a:cubicBezTo>
                    <a:pt x="14" y="24"/>
                    <a:pt x="15" y="24"/>
                    <a:pt x="15" y="24"/>
                  </a:cubicBezTo>
                  <a:cubicBezTo>
                    <a:pt x="18" y="21"/>
                    <a:pt x="17" y="19"/>
                    <a:pt x="1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1" name="Freeform 80"/>
            <p:cNvSpPr/>
            <p:nvPr/>
          </p:nvSpPr>
          <p:spPr bwMode="auto">
            <a:xfrm>
              <a:off x="3520" y="2159"/>
              <a:ext cx="31" cy="31"/>
            </a:xfrm>
            <a:custGeom>
              <a:avLst/>
              <a:gdLst>
                <a:gd name="T0" fmla="*/ 9 w 13"/>
                <a:gd name="T1" fmla="*/ 6 h 13"/>
                <a:gd name="T2" fmla="*/ 8 w 13"/>
                <a:gd name="T3" fmla="*/ 5 h 13"/>
                <a:gd name="T4" fmla="*/ 7 w 13"/>
                <a:gd name="T5" fmla="*/ 4 h 13"/>
                <a:gd name="T6" fmla="*/ 6 w 13"/>
                <a:gd name="T7" fmla="*/ 3 h 13"/>
                <a:gd name="T8" fmla="*/ 3 w 13"/>
                <a:gd name="T9" fmla="*/ 1 h 13"/>
                <a:gd name="T10" fmla="*/ 0 w 13"/>
                <a:gd name="T11" fmla="*/ 2 h 13"/>
                <a:gd name="T12" fmla="*/ 6 w 13"/>
                <a:gd name="T13" fmla="*/ 7 h 13"/>
                <a:gd name="T14" fmla="*/ 8 w 13"/>
                <a:gd name="T15" fmla="*/ 10 h 13"/>
                <a:gd name="T16" fmla="*/ 9 w 13"/>
                <a:gd name="T17" fmla="*/ 12 h 13"/>
                <a:gd name="T18" fmla="*/ 13 w 13"/>
                <a:gd name="T19" fmla="*/ 11 h 13"/>
                <a:gd name="T20" fmla="*/ 10 w 13"/>
                <a:gd name="T21" fmla="*/ 7 h 13"/>
                <a:gd name="T22" fmla="*/ 9 w 13"/>
                <a:gd name="T2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3">
                  <a:moveTo>
                    <a:pt x="9" y="6"/>
                  </a:moveTo>
                  <a:cubicBezTo>
                    <a:pt x="9" y="5"/>
                    <a:pt x="9" y="5"/>
                    <a:pt x="8" y="5"/>
                  </a:cubicBezTo>
                  <a:cubicBezTo>
                    <a:pt x="8" y="5"/>
                    <a:pt x="8" y="4"/>
                    <a:pt x="7" y="4"/>
                  </a:cubicBezTo>
                  <a:cubicBezTo>
                    <a:pt x="7" y="3"/>
                    <a:pt x="7" y="3"/>
                    <a:pt x="6" y="3"/>
                  </a:cubicBezTo>
                  <a:cubicBezTo>
                    <a:pt x="6" y="2"/>
                    <a:pt x="4" y="1"/>
                    <a:pt x="3" y="1"/>
                  </a:cubicBezTo>
                  <a:cubicBezTo>
                    <a:pt x="2" y="0"/>
                    <a:pt x="0" y="1"/>
                    <a:pt x="0" y="2"/>
                  </a:cubicBezTo>
                  <a:cubicBezTo>
                    <a:pt x="1" y="5"/>
                    <a:pt x="4" y="5"/>
                    <a:pt x="6" y="7"/>
                  </a:cubicBezTo>
                  <a:cubicBezTo>
                    <a:pt x="7" y="8"/>
                    <a:pt x="8" y="9"/>
                    <a:pt x="8" y="10"/>
                  </a:cubicBezTo>
                  <a:cubicBezTo>
                    <a:pt x="9" y="11"/>
                    <a:pt x="9" y="11"/>
                    <a:pt x="9" y="12"/>
                  </a:cubicBezTo>
                  <a:cubicBezTo>
                    <a:pt x="11" y="12"/>
                    <a:pt x="12" y="13"/>
                    <a:pt x="13" y="11"/>
                  </a:cubicBezTo>
                  <a:cubicBezTo>
                    <a:pt x="13" y="10"/>
                    <a:pt x="11" y="9"/>
                    <a:pt x="10" y="7"/>
                  </a:cubicBezTo>
                  <a:cubicBezTo>
                    <a:pt x="10" y="7"/>
                    <a:pt x="10" y="6"/>
                    <a:pt x="9"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2" name="Freeform 81"/>
            <p:cNvSpPr/>
            <p:nvPr/>
          </p:nvSpPr>
          <p:spPr bwMode="auto">
            <a:xfrm>
              <a:off x="3965" y="1759"/>
              <a:ext cx="59" cy="45"/>
            </a:xfrm>
            <a:custGeom>
              <a:avLst/>
              <a:gdLst>
                <a:gd name="T0" fmla="*/ 3 w 25"/>
                <a:gd name="T1" fmla="*/ 16 h 19"/>
                <a:gd name="T2" fmla="*/ 6 w 25"/>
                <a:gd name="T3" fmla="*/ 17 h 19"/>
                <a:gd name="T4" fmla="*/ 10 w 25"/>
                <a:gd name="T5" fmla="*/ 17 h 19"/>
                <a:gd name="T6" fmla="*/ 12 w 25"/>
                <a:gd name="T7" fmla="*/ 14 h 19"/>
                <a:gd name="T8" fmla="*/ 13 w 25"/>
                <a:gd name="T9" fmla="*/ 13 h 19"/>
                <a:gd name="T10" fmla="*/ 16 w 25"/>
                <a:gd name="T11" fmla="*/ 16 h 19"/>
                <a:gd name="T12" fmla="*/ 20 w 25"/>
                <a:gd name="T13" fmla="*/ 14 h 19"/>
                <a:gd name="T14" fmla="*/ 16 w 25"/>
                <a:gd name="T15" fmla="*/ 11 h 19"/>
                <a:gd name="T16" fmla="*/ 12 w 25"/>
                <a:gd name="T17" fmla="*/ 7 h 19"/>
                <a:gd name="T18" fmla="*/ 22 w 25"/>
                <a:gd name="T19" fmla="*/ 8 h 19"/>
                <a:gd name="T20" fmla="*/ 25 w 25"/>
                <a:gd name="T21" fmla="*/ 5 h 19"/>
                <a:gd name="T22" fmla="*/ 11 w 25"/>
                <a:gd name="T23" fmla="*/ 2 h 19"/>
                <a:gd name="T24" fmla="*/ 9 w 25"/>
                <a:gd name="T25" fmla="*/ 4 h 19"/>
                <a:gd name="T26" fmla="*/ 8 w 25"/>
                <a:gd name="T27" fmla="*/ 3 h 19"/>
                <a:gd name="T28" fmla="*/ 5 w 25"/>
                <a:gd name="T29" fmla="*/ 4 h 19"/>
                <a:gd name="T30" fmla="*/ 2 w 25"/>
                <a:gd name="T31" fmla="*/ 4 h 19"/>
                <a:gd name="T32" fmla="*/ 0 w 25"/>
                <a:gd name="T33" fmla="*/ 7 h 19"/>
                <a:gd name="T34" fmla="*/ 2 w 25"/>
                <a:gd name="T35" fmla="*/ 12 h 19"/>
                <a:gd name="T36" fmla="*/ 3 w 25"/>
                <a:gd name="T3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9">
                  <a:moveTo>
                    <a:pt x="3" y="16"/>
                  </a:moveTo>
                  <a:cubicBezTo>
                    <a:pt x="4" y="17"/>
                    <a:pt x="5" y="17"/>
                    <a:pt x="6" y="17"/>
                  </a:cubicBezTo>
                  <a:cubicBezTo>
                    <a:pt x="8" y="19"/>
                    <a:pt x="9" y="19"/>
                    <a:pt x="10" y="17"/>
                  </a:cubicBezTo>
                  <a:cubicBezTo>
                    <a:pt x="11" y="16"/>
                    <a:pt x="11" y="16"/>
                    <a:pt x="12" y="14"/>
                  </a:cubicBezTo>
                  <a:cubicBezTo>
                    <a:pt x="12" y="14"/>
                    <a:pt x="12" y="12"/>
                    <a:pt x="13" y="13"/>
                  </a:cubicBezTo>
                  <a:cubicBezTo>
                    <a:pt x="15" y="13"/>
                    <a:pt x="15" y="15"/>
                    <a:pt x="16" y="16"/>
                  </a:cubicBezTo>
                  <a:cubicBezTo>
                    <a:pt x="18" y="16"/>
                    <a:pt x="20" y="16"/>
                    <a:pt x="20" y="14"/>
                  </a:cubicBezTo>
                  <a:cubicBezTo>
                    <a:pt x="19" y="13"/>
                    <a:pt x="18" y="12"/>
                    <a:pt x="16" y="11"/>
                  </a:cubicBezTo>
                  <a:cubicBezTo>
                    <a:pt x="15" y="10"/>
                    <a:pt x="13" y="10"/>
                    <a:pt x="12" y="7"/>
                  </a:cubicBezTo>
                  <a:cubicBezTo>
                    <a:pt x="16" y="7"/>
                    <a:pt x="19" y="9"/>
                    <a:pt x="22" y="8"/>
                  </a:cubicBezTo>
                  <a:cubicBezTo>
                    <a:pt x="23" y="7"/>
                    <a:pt x="25" y="6"/>
                    <a:pt x="25" y="5"/>
                  </a:cubicBezTo>
                  <a:cubicBezTo>
                    <a:pt x="23" y="0"/>
                    <a:pt x="14" y="1"/>
                    <a:pt x="11" y="2"/>
                  </a:cubicBezTo>
                  <a:cubicBezTo>
                    <a:pt x="10" y="3"/>
                    <a:pt x="10" y="3"/>
                    <a:pt x="9" y="4"/>
                  </a:cubicBezTo>
                  <a:cubicBezTo>
                    <a:pt x="9" y="4"/>
                    <a:pt x="8" y="3"/>
                    <a:pt x="8" y="3"/>
                  </a:cubicBezTo>
                  <a:cubicBezTo>
                    <a:pt x="7" y="3"/>
                    <a:pt x="6" y="4"/>
                    <a:pt x="5" y="4"/>
                  </a:cubicBezTo>
                  <a:cubicBezTo>
                    <a:pt x="4" y="4"/>
                    <a:pt x="3" y="4"/>
                    <a:pt x="2" y="4"/>
                  </a:cubicBezTo>
                  <a:cubicBezTo>
                    <a:pt x="1" y="4"/>
                    <a:pt x="0" y="6"/>
                    <a:pt x="0" y="7"/>
                  </a:cubicBezTo>
                  <a:cubicBezTo>
                    <a:pt x="0" y="9"/>
                    <a:pt x="1" y="10"/>
                    <a:pt x="2" y="12"/>
                  </a:cubicBezTo>
                  <a:cubicBezTo>
                    <a:pt x="3" y="13"/>
                    <a:pt x="3" y="15"/>
                    <a:pt x="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3" name="Freeform 82"/>
            <p:cNvSpPr/>
            <p:nvPr/>
          </p:nvSpPr>
          <p:spPr bwMode="auto">
            <a:xfrm>
              <a:off x="3553" y="2187"/>
              <a:ext cx="19" cy="19"/>
            </a:xfrm>
            <a:custGeom>
              <a:avLst/>
              <a:gdLst>
                <a:gd name="T0" fmla="*/ 0 w 8"/>
                <a:gd name="T1" fmla="*/ 5 h 8"/>
                <a:gd name="T2" fmla="*/ 5 w 8"/>
                <a:gd name="T3" fmla="*/ 7 h 8"/>
                <a:gd name="T4" fmla="*/ 8 w 8"/>
                <a:gd name="T5" fmla="*/ 6 h 8"/>
                <a:gd name="T6" fmla="*/ 0 w 8"/>
                <a:gd name="T7" fmla="*/ 5 h 8"/>
              </a:gdLst>
              <a:ahLst/>
              <a:cxnLst>
                <a:cxn ang="0">
                  <a:pos x="T0" y="T1"/>
                </a:cxn>
                <a:cxn ang="0">
                  <a:pos x="T2" y="T3"/>
                </a:cxn>
                <a:cxn ang="0">
                  <a:pos x="T4" y="T5"/>
                </a:cxn>
                <a:cxn ang="0">
                  <a:pos x="T6" y="T7"/>
                </a:cxn>
              </a:cxnLst>
              <a:rect l="0" t="0" r="r" b="b"/>
              <a:pathLst>
                <a:path w="8" h="8">
                  <a:moveTo>
                    <a:pt x="0" y="5"/>
                  </a:moveTo>
                  <a:cubicBezTo>
                    <a:pt x="1" y="6"/>
                    <a:pt x="4" y="7"/>
                    <a:pt x="5" y="7"/>
                  </a:cubicBezTo>
                  <a:cubicBezTo>
                    <a:pt x="6" y="7"/>
                    <a:pt x="8" y="8"/>
                    <a:pt x="8" y="6"/>
                  </a:cubicBezTo>
                  <a:cubicBezTo>
                    <a:pt x="7" y="3"/>
                    <a:pt x="1" y="0"/>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4" tIns="45717" rIns="91434" bIns="4571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grpSp>
      <p:sp>
        <p:nvSpPr>
          <p:cNvPr id="44" name="Freeform 86"/>
          <p:cNvSpPr>
            <a:spLocks noEditPoints="1"/>
          </p:cNvSpPr>
          <p:nvPr/>
        </p:nvSpPr>
        <p:spPr bwMode="auto">
          <a:xfrm>
            <a:off x="1181148" y="2929622"/>
            <a:ext cx="451878" cy="406689"/>
          </a:xfrm>
          <a:custGeom>
            <a:avLst/>
            <a:gdLst>
              <a:gd name="T0" fmla="*/ 327 w 327"/>
              <a:gd name="T1" fmla="*/ 130 h 294"/>
              <a:gd name="T2" fmla="*/ 163 w 327"/>
              <a:gd name="T3" fmla="*/ 0 h 294"/>
              <a:gd name="T4" fmla="*/ 0 w 327"/>
              <a:gd name="T5" fmla="*/ 130 h 294"/>
              <a:gd name="T6" fmla="*/ 163 w 327"/>
              <a:gd name="T7" fmla="*/ 260 h 294"/>
              <a:gd name="T8" fmla="*/ 219 w 327"/>
              <a:gd name="T9" fmla="*/ 253 h 294"/>
              <a:gd name="T10" fmla="*/ 267 w 327"/>
              <a:gd name="T11" fmla="*/ 292 h 294"/>
              <a:gd name="T12" fmla="*/ 271 w 327"/>
              <a:gd name="T13" fmla="*/ 294 h 294"/>
              <a:gd name="T14" fmla="*/ 273 w 327"/>
              <a:gd name="T15" fmla="*/ 292 h 294"/>
              <a:gd name="T16" fmla="*/ 270 w 327"/>
              <a:gd name="T17" fmla="*/ 229 h 294"/>
              <a:gd name="T18" fmla="*/ 327 w 327"/>
              <a:gd name="T19" fmla="*/ 130 h 294"/>
              <a:gd name="T20" fmla="*/ 228 w 327"/>
              <a:gd name="T21" fmla="*/ 186 h 294"/>
              <a:gd name="T22" fmla="*/ 101 w 327"/>
              <a:gd name="T23" fmla="*/ 186 h 294"/>
              <a:gd name="T24" fmla="*/ 89 w 327"/>
              <a:gd name="T25" fmla="*/ 174 h 294"/>
              <a:gd name="T26" fmla="*/ 101 w 327"/>
              <a:gd name="T27" fmla="*/ 163 h 294"/>
              <a:gd name="T28" fmla="*/ 228 w 327"/>
              <a:gd name="T29" fmla="*/ 163 h 294"/>
              <a:gd name="T30" fmla="*/ 240 w 327"/>
              <a:gd name="T31" fmla="*/ 174 h 294"/>
              <a:gd name="T32" fmla="*/ 228 w 327"/>
              <a:gd name="T33" fmla="*/ 186 h 294"/>
              <a:gd name="T34" fmla="*/ 228 w 327"/>
              <a:gd name="T35" fmla="*/ 137 h 294"/>
              <a:gd name="T36" fmla="*/ 101 w 327"/>
              <a:gd name="T37" fmla="*/ 137 h 294"/>
              <a:gd name="T38" fmla="*/ 89 w 327"/>
              <a:gd name="T39" fmla="*/ 125 h 294"/>
              <a:gd name="T40" fmla="*/ 101 w 327"/>
              <a:gd name="T41" fmla="*/ 114 h 294"/>
              <a:gd name="T42" fmla="*/ 228 w 327"/>
              <a:gd name="T43" fmla="*/ 114 h 294"/>
              <a:gd name="T44" fmla="*/ 240 w 327"/>
              <a:gd name="T45" fmla="*/ 125 h 294"/>
              <a:gd name="T46" fmla="*/ 228 w 327"/>
              <a:gd name="T47" fmla="*/ 137 h 294"/>
              <a:gd name="T48" fmla="*/ 228 w 327"/>
              <a:gd name="T49" fmla="*/ 88 h 294"/>
              <a:gd name="T50" fmla="*/ 101 w 327"/>
              <a:gd name="T51" fmla="*/ 88 h 294"/>
              <a:gd name="T52" fmla="*/ 89 w 327"/>
              <a:gd name="T53" fmla="*/ 76 h 294"/>
              <a:gd name="T54" fmla="*/ 101 w 327"/>
              <a:gd name="T55" fmla="*/ 65 h 294"/>
              <a:gd name="T56" fmla="*/ 228 w 327"/>
              <a:gd name="T57" fmla="*/ 65 h 294"/>
              <a:gd name="T58" fmla="*/ 240 w 327"/>
              <a:gd name="T59" fmla="*/ 76 h 294"/>
              <a:gd name="T60" fmla="*/ 228 w 327"/>
              <a:gd name="T61" fmla="*/ 88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7" h="294">
                <a:moveTo>
                  <a:pt x="327" y="130"/>
                </a:moveTo>
                <a:cubicBezTo>
                  <a:pt x="327" y="58"/>
                  <a:pt x="254" y="0"/>
                  <a:pt x="163" y="0"/>
                </a:cubicBezTo>
                <a:cubicBezTo>
                  <a:pt x="73" y="0"/>
                  <a:pt x="0" y="58"/>
                  <a:pt x="0" y="130"/>
                </a:cubicBezTo>
                <a:cubicBezTo>
                  <a:pt x="0" y="202"/>
                  <a:pt x="73" y="260"/>
                  <a:pt x="163" y="260"/>
                </a:cubicBezTo>
                <a:cubicBezTo>
                  <a:pt x="183" y="260"/>
                  <a:pt x="202" y="258"/>
                  <a:pt x="219" y="253"/>
                </a:cubicBezTo>
                <a:cubicBezTo>
                  <a:pt x="267" y="292"/>
                  <a:pt x="267" y="292"/>
                  <a:pt x="267" y="292"/>
                </a:cubicBezTo>
                <a:cubicBezTo>
                  <a:pt x="268" y="293"/>
                  <a:pt x="270" y="294"/>
                  <a:pt x="271" y="294"/>
                </a:cubicBezTo>
                <a:cubicBezTo>
                  <a:pt x="272" y="294"/>
                  <a:pt x="273" y="293"/>
                  <a:pt x="273" y="292"/>
                </a:cubicBezTo>
                <a:cubicBezTo>
                  <a:pt x="270" y="229"/>
                  <a:pt x="270" y="229"/>
                  <a:pt x="270" y="229"/>
                </a:cubicBezTo>
                <a:cubicBezTo>
                  <a:pt x="305" y="205"/>
                  <a:pt x="327" y="170"/>
                  <a:pt x="327" y="130"/>
                </a:cubicBezTo>
                <a:close/>
                <a:moveTo>
                  <a:pt x="228" y="186"/>
                </a:moveTo>
                <a:cubicBezTo>
                  <a:pt x="101" y="186"/>
                  <a:pt x="101" y="186"/>
                  <a:pt x="101" y="186"/>
                </a:cubicBezTo>
                <a:cubicBezTo>
                  <a:pt x="94" y="186"/>
                  <a:pt x="89" y="181"/>
                  <a:pt x="89" y="174"/>
                </a:cubicBezTo>
                <a:cubicBezTo>
                  <a:pt x="89" y="168"/>
                  <a:pt x="94" y="163"/>
                  <a:pt x="101" y="163"/>
                </a:cubicBezTo>
                <a:cubicBezTo>
                  <a:pt x="228" y="163"/>
                  <a:pt x="228" y="163"/>
                  <a:pt x="228" y="163"/>
                </a:cubicBezTo>
                <a:cubicBezTo>
                  <a:pt x="234" y="163"/>
                  <a:pt x="240" y="168"/>
                  <a:pt x="240" y="174"/>
                </a:cubicBezTo>
                <a:cubicBezTo>
                  <a:pt x="240" y="181"/>
                  <a:pt x="234" y="186"/>
                  <a:pt x="228" y="186"/>
                </a:cubicBezTo>
                <a:close/>
                <a:moveTo>
                  <a:pt x="228" y="137"/>
                </a:moveTo>
                <a:cubicBezTo>
                  <a:pt x="101" y="137"/>
                  <a:pt x="101" y="137"/>
                  <a:pt x="101" y="137"/>
                </a:cubicBezTo>
                <a:cubicBezTo>
                  <a:pt x="94" y="137"/>
                  <a:pt x="89" y="132"/>
                  <a:pt x="89" y="125"/>
                </a:cubicBezTo>
                <a:cubicBezTo>
                  <a:pt x="89" y="119"/>
                  <a:pt x="94" y="114"/>
                  <a:pt x="101" y="114"/>
                </a:cubicBezTo>
                <a:cubicBezTo>
                  <a:pt x="228" y="114"/>
                  <a:pt x="228" y="114"/>
                  <a:pt x="228" y="114"/>
                </a:cubicBezTo>
                <a:cubicBezTo>
                  <a:pt x="234" y="114"/>
                  <a:pt x="240" y="119"/>
                  <a:pt x="240" y="125"/>
                </a:cubicBezTo>
                <a:cubicBezTo>
                  <a:pt x="240" y="132"/>
                  <a:pt x="234" y="137"/>
                  <a:pt x="228" y="137"/>
                </a:cubicBezTo>
                <a:close/>
                <a:moveTo>
                  <a:pt x="228" y="88"/>
                </a:moveTo>
                <a:cubicBezTo>
                  <a:pt x="101" y="88"/>
                  <a:pt x="101" y="88"/>
                  <a:pt x="101" y="88"/>
                </a:cubicBezTo>
                <a:cubicBezTo>
                  <a:pt x="94" y="88"/>
                  <a:pt x="89" y="83"/>
                  <a:pt x="89" y="76"/>
                </a:cubicBezTo>
                <a:cubicBezTo>
                  <a:pt x="89" y="70"/>
                  <a:pt x="94" y="65"/>
                  <a:pt x="101" y="65"/>
                </a:cubicBezTo>
                <a:cubicBezTo>
                  <a:pt x="228" y="65"/>
                  <a:pt x="228" y="65"/>
                  <a:pt x="228" y="65"/>
                </a:cubicBezTo>
                <a:cubicBezTo>
                  <a:pt x="234" y="65"/>
                  <a:pt x="240" y="70"/>
                  <a:pt x="240" y="76"/>
                </a:cubicBezTo>
                <a:cubicBezTo>
                  <a:pt x="240" y="83"/>
                  <a:pt x="234" y="88"/>
                  <a:pt x="228" y="88"/>
                </a:cubicBezTo>
                <a:close/>
              </a:path>
            </a:pathLst>
          </a:custGeom>
        </p:spPr>
        <p:style>
          <a:lnRef idx="2">
            <a:schemeClr val="accent4">
              <a:shade val="50000"/>
            </a:schemeClr>
          </a:lnRef>
          <a:fillRef idx="1">
            <a:schemeClr val="accent4"/>
          </a:fillRef>
          <a:effectRef idx="0">
            <a:schemeClr val="accent4"/>
          </a:effectRef>
          <a:fontRef idx="minor">
            <a:schemeClr val="lt1"/>
          </a:fontRef>
        </p:style>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5" name="Freeform 96"/>
          <p:cNvSpPr>
            <a:spLocks noEditPoints="1"/>
          </p:cNvSpPr>
          <p:nvPr/>
        </p:nvSpPr>
        <p:spPr bwMode="auto">
          <a:xfrm>
            <a:off x="7510833" y="4050341"/>
            <a:ext cx="375591" cy="292963"/>
          </a:xfrm>
          <a:custGeom>
            <a:avLst/>
            <a:gdLst>
              <a:gd name="T0" fmla="*/ 293 w 293"/>
              <a:gd name="T1" fmla="*/ 212 h 228"/>
              <a:gd name="T2" fmla="*/ 293 w 293"/>
              <a:gd name="T3" fmla="*/ 212 h 228"/>
              <a:gd name="T4" fmla="*/ 293 w 293"/>
              <a:gd name="T5" fmla="*/ 17 h 228"/>
              <a:gd name="T6" fmla="*/ 293 w 293"/>
              <a:gd name="T7" fmla="*/ 17 h 228"/>
              <a:gd name="T8" fmla="*/ 292 w 293"/>
              <a:gd name="T9" fmla="*/ 11 h 228"/>
              <a:gd name="T10" fmla="*/ 276 w 293"/>
              <a:gd name="T11" fmla="*/ 0 h 228"/>
              <a:gd name="T12" fmla="*/ 146 w 293"/>
              <a:gd name="T13" fmla="*/ 0 h 228"/>
              <a:gd name="T14" fmla="*/ 16 w 293"/>
              <a:gd name="T15" fmla="*/ 0 h 228"/>
              <a:gd name="T16" fmla="*/ 1 w 293"/>
              <a:gd name="T17" fmla="*/ 11 h 228"/>
              <a:gd name="T18" fmla="*/ 0 w 293"/>
              <a:gd name="T19" fmla="*/ 18 h 228"/>
              <a:gd name="T20" fmla="*/ 0 w 293"/>
              <a:gd name="T21" fmla="*/ 211 h 228"/>
              <a:gd name="T22" fmla="*/ 1 w 293"/>
              <a:gd name="T23" fmla="*/ 217 h 228"/>
              <a:gd name="T24" fmla="*/ 16 w 293"/>
              <a:gd name="T25" fmla="*/ 228 h 228"/>
              <a:gd name="T26" fmla="*/ 146 w 293"/>
              <a:gd name="T27" fmla="*/ 228 h 228"/>
              <a:gd name="T28" fmla="*/ 276 w 293"/>
              <a:gd name="T29" fmla="*/ 228 h 228"/>
              <a:gd name="T30" fmla="*/ 292 w 293"/>
              <a:gd name="T31" fmla="*/ 217 h 228"/>
              <a:gd name="T32" fmla="*/ 293 w 293"/>
              <a:gd name="T33" fmla="*/ 213 h 228"/>
              <a:gd name="T34" fmla="*/ 293 w 293"/>
              <a:gd name="T35" fmla="*/ 213 h 228"/>
              <a:gd name="T36" fmla="*/ 293 w 293"/>
              <a:gd name="T37" fmla="*/ 212 h 228"/>
              <a:gd name="T38" fmla="*/ 276 w 293"/>
              <a:gd name="T39" fmla="*/ 190 h 228"/>
              <a:gd name="T40" fmla="*/ 222 w 293"/>
              <a:gd name="T41" fmla="*/ 145 h 228"/>
              <a:gd name="T42" fmla="*/ 185 w 293"/>
              <a:gd name="T43" fmla="*/ 114 h 228"/>
              <a:gd name="T44" fmla="*/ 222 w 293"/>
              <a:gd name="T45" fmla="*/ 84 h 228"/>
              <a:gd name="T46" fmla="*/ 276 w 293"/>
              <a:gd name="T47" fmla="*/ 38 h 228"/>
              <a:gd name="T48" fmla="*/ 276 w 293"/>
              <a:gd name="T49" fmla="*/ 190 h 228"/>
              <a:gd name="T50" fmla="*/ 276 w 293"/>
              <a:gd name="T51" fmla="*/ 17 h 228"/>
              <a:gd name="T52" fmla="*/ 211 w 293"/>
              <a:gd name="T53" fmla="*/ 71 h 228"/>
              <a:gd name="T54" fmla="*/ 169 w 293"/>
              <a:gd name="T55" fmla="*/ 106 h 228"/>
              <a:gd name="T56" fmla="*/ 146 w 293"/>
              <a:gd name="T57" fmla="*/ 116 h 228"/>
              <a:gd name="T58" fmla="*/ 123 w 293"/>
              <a:gd name="T59" fmla="*/ 106 h 228"/>
              <a:gd name="T60" fmla="*/ 81 w 293"/>
              <a:gd name="T61" fmla="*/ 71 h 228"/>
              <a:gd name="T62" fmla="*/ 16 w 293"/>
              <a:gd name="T63" fmla="*/ 17 h 228"/>
              <a:gd name="T64" fmla="*/ 16 w 293"/>
              <a:gd name="T65" fmla="*/ 17 h 228"/>
              <a:gd name="T66" fmla="*/ 146 w 293"/>
              <a:gd name="T67" fmla="*/ 17 h 228"/>
              <a:gd name="T68" fmla="*/ 276 w 293"/>
              <a:gd name="T69" fmla="*/ 17 h 228"/>
              <a:gd name="T70" fmla="*/ 16 w 293"/>
              <a:gd name="T71" fmla="*/ 38 h 228"/>
              <a:gd name="T72" fmla="*/ 71 w 293"/>
              <a:gd name="T73" fmla="*/ 84 h 228"/>
              <a:gd name="T74" fmla="*/ 107 w 293"/>
              <a:gd name="T75" fmla="*/ 114 h 228"/>
              <a:gd name="T76" fmla="*/ 71 w 293"/>
              <a:gd name="T77" fmla="*/ 145 h 228"/>
              <a:gd name="T78" fmla="*/ 16 w 293"/>
              <a:gd name="T79" fmla="*/ 190 h 228"/>
              <a:gd name="T80" fmla="*/ 16 w 293"/>
              <a:gd name="T81" fmla="*/ 38 h 228"/>
              <a:gd name="T82" fmla="*/ 146 w 293"/>
              <a:gd name="T83" fmla="*/ 212 h 228"/>
              <a:gd name="T84" fmla="*/ 16 w 293"/>
              <a:gd name="T85" fmla="*/ 212 h 228"/>
              <a:gd name="T86" fmla="*/ 16 w 293"/>
              <a:gd name="T87" fmla="*/ 212 h 228"/>
              <a:gd name="T88" fmla="*/ 81 w 293"/>
              <a:gd name="T89" fmla="*/ 158 h 228"/>
              <a:gd name="T90" fmla="*/ 120 w 293"/>
              <a:gd name="T91" fmla="*/ 125 h 228"/>
              <a:gd name="T92" fmla="*/ 146 w 293"/>
              <a:gd name="T93" fmla="*/ 133 h 228"/>
              <a:gd name="T94" fmla="*/ 172 w 293"/>
              <a:gd name="T95" fmla="*/ 125 h 228"/>
              <a:gd name="T96" fmla="*/ 211 w 293"/>
              <a:gd name="T97" fmla="*/ 158 h 228"/>
              <a:gd name="T98" fmla="*/ 276 w 293"/>
              <a:gd name="T99" fmla="*/ 212 h 228"/>
              <a:gd name="T100" fmla="*/ 146 w 293"/>
              <a:gd name="T101" fmla="*/ 21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3" h="228">
                <a:moveTo>
                  <a:pt x="293" y="212"/>
                </a:moveTo>
                <a:cubicBezTo>
                  <a:pt x="293" y="212"/>
                  <a:pt x="293" y="212"/>
                  <a:pt x="293" y="212"/>
                </a:cubicBezTo>
                <a:cubicBezTo>
                  <a:pt x="293" y="17"/>
                  <a:pt x="293" y="17"/>
                  <a:pt x="293" y="17"/>
                </a:cubicBezTo>
                <a:cubicBezTo>
                  <a:pt x="293" y="17"/>
                  <a:pt x="293" y="17"/>
                  <a:pt x="293" y="17"/>
                </a:cubicBezTo>
                <a:cubicBezTo>
                  <a:pt x="293" y="15"/>
                  <a:pt x="292" y="13"/>
                  <a:pt x="292" y="11"/>
                </a:cubicBezTo>
                <a:cubicBezTo>
                  <a:pt x="289" y="5"/>
                  <a:pt x="283" y="0"/>
                  <a:pt x="276" y="0"/>
                </a:cubicBezTo>
                <a:cubicBezTo>
                  <a:pt x="146" y="0"/>
                  <a:pt x="146" y="0"/>
                  <a:pt x="146" y="0"/>
                </a:cubicBezTo>
                <a:cubicBezTo>
                  <a:pt x="16" y="0"/>
                  <a:pt x="16" y="0"/>
                  <a:pt x="16" y="0"/>
                </a:cubicBezTo>
                <a:cubicBezTo>
                  <a:pt x="9" y="0"/>
                  <a:pt x="3" y="5"/>
                  <a:pt x="1" y="11"/>
                </a:cubicBezTo>
                <a:cubicBezTo>
                  <a:pt x="0" y="13"/>
                  <a:pt x="0" y="15"/>
                  <a:pt x="0" y="18"/>
                </a:cubicBezTo>
                <a:cubicBezTo>
                  <a:pt x="0" y="211"/>
                  <a:pt x="0" y="211"/>
                  <a:pt x="0" y="211"/>
                </a:cubicBezTo>
                <a:cubicBezTo>
                  <a:pt x="0" y="213"/>
                  <a:pt x="0" y="215"/>
                  <a:pt x="1" y="217"/>
                </a:cubicBezTo>
                <a:cubicBezTo>
                  <a:pt x="3" y="224"/>
                  <a:pt x="9" y="228"/>
                  <a:pt x="16" y="228"/>
                </a:cubicBezTo>
                <a:cubicBezTo>
                  <a:pt x="146" y="228"/>
                  <a:pt x="146" y="228"/>
                  <a:pt x="146" y="228"/>
                </a:cubicBezTo>
                <a:cubicBezTo>
                  <a:pt x="276" y="228"/>
                  <a:pt x="276" y="228"/>
                  <a:pt x="276" y="228"/>
                </a:cubicBezTo>
                <a:cubicBezTo>
                  <a:pt x="283" y="228"/>
                  <a:pt x="289" y="224"/>
                  <a:pt x="292" y="217"/>
                </a:cubicBezTo>
                <a:cubicBezTo>
                  <a:pt x="292" y="216"/>
                  <a:pt x="292" y="214"/>
                  <a:pt x="293" y="213"/>
                </a:cubicBezTo>
                <a:cubicBezTo>
                  <a:pt x="293" y="213"/>
                  <a:pt x="293" y="213"/>
                  <a:pt x="293" y="213"/>
                </a:cubicBezTo>
                <a:cubicBezTo>
                  <a:pt x="293" y="212"/>
                  <a:pt x="293" y="212"/>
                  <a:pt x="293" y="212"/>
                </a:cubicBezTo>
                <a:close/>
                <a:moveTo>
                  <a:pt x="276" y="190"/>
                </a:moveTo>
                <a:cubicBezTo>
                  <a:pt x="222" y="145"/>
                  <a:pt x="222" y="145"/>
                  <a:pt x="222" y="145"/>
                </a:cubicBezTo>
                <a:cubicBezTo>
                  <a:pt x="185" y="114"/>
                  <a:pt x="185" y="114"/>
                  <a:pt x="185" y="114"/>
                </a:cubicBezTo>
                <a:cubicBezTo>
                  <a:pt x="222" y="84"/>
                  <a:pt x="222" y="84"/>
                  <a:pt x="222" y="84"/>
                </a:cubicBezTo>
                <a:cubicBezTo>
                  <a:pt x="276" y="38"/>
                  <a:pt x="276" y="38"/>
                  <a:pt x="276" y="38"/>
                </a:cubicBezTo>
                <a:lnTo>
                  <a:pt x="276" y="190"/>
                </a:lnTo>
                <a:close/>
                <a:moveTo>
                  <a:pt x="276" y="17"/>
                </a:moveTo>
                <a:cubicBezTo>
                  <a:pt x="211" y="71"/>
                  <a:pt x="211" y="71"/>
                  <a:pt x="211" y="71"/>
                </a:cubicBezTo>
                <a:cubicBezTo>
                  <a:pt x="169" y="106"/>
                  <a:pt x="169" y="106"/>
                  <a:pt x="169" y="106"/>
                </a:cubicBezTo>
                <a:cubicBezTo>
                  <a:pt x="163" y="112"/>
                  <a:pt x="155" y="116"/>
                  <a:pt x="146" y="116"/>
                </a:cubicBezTo>
                <a:cubicBezTo>
                  <a:pt x="137" y="116"/>
                  <a:pt x="129" y="112"/>
                  <a:pt x="123" y="106"/>
                </a:cubicBezTo>
                <a:cubicBezTo>
                  <a:pt x="81" y="71"/>
                  <a:pt x="81" y="71"/>
                  <a:pt x="81" y="71"/>
                </a:cubicBezTo>
                <a:cubicBezTo>
                  <a:pt x="16" y="17"/>
                  <a:pt x="16" y="17"/>
                  <a:pt x="16" y="17"/>
                </a:cubicBezTo>
                <a:cubicBezTo>
                  <a:pt x="16" y="17"/>
                  <a:pt x="16" y="17"/>
                  <a:pt x="16" y="17"/>
                </a:cubicBezTo>
                <a:cubicBezTo>
                  <a:pt x="146" y="17"/>
                  <a:pt x="146" y="17"/>
                  <a:pt x="146" y="17"/>
                </a:cubicBezTo>
                <a:lnTo>
                  <a:pt x="276" y="17"/>
                </a:lnTo>
                <a:close/>
                <a:moveTo>
                  <a:pt x="16" y="38"/>
                </a:moveTo>
                <a:cubicBezTo>
                  <a:pt x="71" y="84"/>
                  <a:pt x="71" y="84"/>
                  <a:pt x="71" y="84"/>
                </a:cubicBezTo>
                <a:cubicBezTo>
                  <a:pt x="107" y="114"/>
                  <a:pt x="107" y="114"/>
                  <a:pt x="107" y="114"/>
                </a:cubicBezTo>
                <a:cubicBezTo>
                  <a:pt x="71" y="145"/>
                  <a:pt x="71" y="145"/>
                  <a:pt x="71" y="145"/>
                </a:cubicBezTo>
                <a:cubicBezTo>
                  <a:pt x="16" y="190"/>
                  <a:pt x="16" y="190"/>
                  <a:pt x="16" y="190"/>
                </a:cubicBezTo>
                <a:lnTo>
                  <a:pt x="16" y="38"/>
                </a:lnTo>
                <a:close/>
                <a:moveTo>
                  <a:pt x="146" y="212"/>
                </a:moveTo>
                <a:cubicBezTo>
                  <a:pt x="16" y="212"/>
                  <a:pt x="16" y="212"/>
                  <a:pt x="16" y="212"/>
                </a:cubicBezTo>
                <a:cubicBezTo>
                  <a:pt x="16" y="212"/>
                  <a:pt x="16" y="212"/>
                  <a:pt x="16" y="212"/>
                </a:cubicBezTo>
                <a:cubicBezTo>
                  <a:pt x="81" y="158"/>
                  <a:pt x="81" y="158"/>
                  <a:pt x="81" y="158"/>
                </a:cubicBezTo>
                <a:cubicBezTo>
                  <a:pt x="120" y="125"/>
                  <a:pt x="120" y="125"/>
                  <a:pt x="120" y="125"/>
                </a:cubicBezTo>
                <a:cubicBezTo>
                  <a:pt x="128" y="130"/>
                  <a:pt x="137" y="133"/>
                  <a:pt x="146" y="133"/>
                </a:cubicBezTo>
                <a:cubicBezTo>
                  <a:pt x="155" y="133"/>
                  <a:pt x="164" y="130"/>
                  <a:pt x="172" y="125"/>
                </a:cubicBezTo>
                <a:cubicBezTo>
                  <a:pt x="211" y="158"/>
                  <a:pt x="211" y="158"/>
                  <a:pt x="211" y="158"/>
                </a:cubicBezTo>
                <a:cubicBezTo>
                  <a:pt x="276" y="212"/>
                  <a:pt x="276" y="212"/>
                  <a:pt x="276" y="212"/>
                </a:cubicBezTo>
                <a:lnTo>
                  <a:pt x="146" y="212"/>
                </a:lnTo>
                <a:close/>
              </a:path>
            </a:pathLst>
          </a:custGeom>
        </p:spPr>
        <p:style>
          <a:lnRef idx="2">
            <a:schemeClr val="accent2">
              <a:shade val="50000"/>
            </a:schemeClr>
          </a:lnRef>
          <a:fillRef idx="1">
            <a:schemeClr val="accent2"/>
          </a:fillRef>
          <a:effectRef idx="0">
            <a:schemeClr val="accent2"/>
          </a:effectRef>
          <a:fontRef idx="minor">
            <a:schemeClr val="lt1"/>
          </a:fontRef>
        </p:style>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grpSp>
        <p:nvGrpSpPr>
          <p:cNvPr id="5" name="组合 4"/>
          <p:cNvGrpSpPr/>
          <p:nvPr/>
        </p:nvGrpSpPr>
        <p:grpSpPr>
          <a:xfrm>
            <a:off x="538530" y="3987107"/>
            <a:ext cx="2471334" cy="591385"/>
            <a:chOff x="600074" y="4173419"/>
            <a:chExt cx="3295292" cy="788557"/>
          </a:xfrm>
        </p:grpSpPr>
        <p:sp>
          <p:nvSpPr>
            <p:cNvPr id="47" name="文本框 46"/>
            <p:cNvSpPr txBox="1"/>
            <p:nvPr/>
          </p:nvSpPr>
          <p:spPr>
            <a:xfrm>
              <a:off x="994643" y="4173419"/>
              <a:ext cx="2506270" cy="695999"/>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tx2"/>
                  </a:solidFill>
                  <a:effectLst/>
                  <a:uLnTx/>
                  <a:uFillTx/>
                  <a:latin typeface="微软雅黑" panose="020B0503020204020204" pitchFamily="34" charset="-122"/>
                  <a:ea typeface="微软雅黑" panose="020B0503020204020204" pitchFamily="34" charset="-122"/>
                  <a:cs typeface="+mn-cs"/>
                </a:rPr>
                <a:t>产品质量</a:t>
              </a:r>
            </a:p>
          </p:txBody>
        </p:sp>
        <p:sp>
          <p:nvSpPr>
            <p:cNvPr id="48" name="文本框 47"/>
            <p:cNvSpPr txBox="1"/>
            <p:nvPr/>
          </p:nvSpPr>
          <p:spPr>
            <a:xfrm>
              <a:off x="600074" y="4520838"/>
              <a:ext cx="3295292" cy="441138"/>
            </a:xfrm>
            <a:prstGeom prst="rect">
              <a:avLst/>
            </a:prstGeom>
            <a:noFill/>
          </p:spPr>
          <p:txBody>
            <a:bodyPr wrap="square" rtlCol="0">
              <a:spAutoFit/>
            </a:bodyPr>
            <a:lstStyle/>
            <a:p>
              <a:pPr marL="0" marR="0" lvl="0" indent="0" algn="just" defTabSz="685800" rtl="0" eaLnBrk="1" fontAlgn="auto" latinLnBrk="0" hangingPunct="1">
                <a:lnSpc>
                  <a:spcPct val="13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0" name="文本框 49"/>
          <p:cNvSpPr txBox="1"/>
          <p:nvPr/>
        </p:nvSpPr>
        <p:spPr>
          <a:xfrm>
            <a:off x="4907280" y="4050030"/>
            <a:ext cx="1709420" cy="521970"/>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tx2"/>
                </a:solidFill>
                <a:effectLst/>
                <a:uLnTx/>
                <a:uFillTx/>
                <a:latin typeface="微软雅黑" panose="020B0503020204020204" pitchFamily="34" charset="-122"/>
                <a:ea typeface="微软雅黑" panose="020B0503020204020204" pitchFamily="34" charset="-122"/>
                <a:cs typeface="+mn-cs"/>
              </a:rPr>
              <a:t>信息流</a:t>
            </a:r>
          </a:p>
        </p:txBody>
      </p:sp>
      <p:sp>
        <p:nvSpPr>
          <p:cNvPr id="54" name="文本框 53"/>
          <p:cNvSpPr txBox="1"/>
          <p:nvPr/>
        </p:nvSpPr>
        <p:spPr>
          <a:xfrm>
            <a:off x="2489200" y="1191895"/>
            <a:ext cx="2056130" cy="521970"/>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2800" b="1" dirty="0">
                <a:solidFill>
                  <a:schemeClr val="accent1"/>
                </a:solidFill>
                <a:latin typeface="微软雅黑" panose="020B0503020204020204" pitchFamily="34" charset="-122"/>
                <a:ea typeface="微软雅黑" panose="020B0503020204020204" pitchFamily="34" charset="-122"/>
              </a:rPr>
              <a:t>物流仓储</a:t>
            </a:r>
            <a:endParaRPr kumimoji="0" lang="zh-CN" altLang="en-US" sz="28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endParaRPr>
          </a:p>
        </p:txBody>
      </p:sp>
      <p:sp>
        <p:nvSpPr>
          <p:cNvPr id="57" name="文本框 56"/>
          <p:cNvSpPr txBox="1"/>
          <p:nvPr/>
        </p:nvSpPr>
        <p:spPr>
          <a:xfrm>
            <a:off x="6616700" y="441325"/>
            <a:ext cx="1635760" cy="521970"/>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rPr>
              <a:t>单一渠道</a:t>
            </a:r>
          </a:p>
        </p:txBody>
      </p:sp>
      <p:sp>
        <p:nvSpPr>
          <p:cNvPr id="3" name="矩形 2"/>
          <p:cNvSpPr/>
          <p:nvPr/>
        </p:nvSpPr>
        <p:spPr>
          <a:xfrm>
            <a:off x="419100" y="4342765"/>
            <a:ext cx="2628900" cy="1568450"/>
          </a:xfrm>
          <a:prstGeom prst="rect">
            <a:avLst/>
          </a:prstGeom>
        </p:spPr>
        <p:txBody>
          <a:bodyPr wrap="square">
            <a:spAutoFit/>
          </a:bodyPr>
          <a:lstStyle/>
          <a:p>
            <a:r>
              <a:rPr lang="zh-CN" altLang="zh-CN" sz="2400" dirty="0">
                <a:solidFill>
                  <a:schemeClr val="tx1"/>
                </a:solidFill>
                <a:latin typeface="微软雅黑" panose="020B0503020204020204" pitchFamily="34" charset="-122"/>
                <a:ea typeface="微软雅黑" panose="020B0503020204020204" pitchFamily="34" charset="-122"/>
              </a:rPr>
              <a:t>三只松鼠的供应链管理采取的是核心环节自主，生产加工环节外包的模式</a:t>
            </a:r>
            <a:r>
              <a:rPr lang="zh-CN" altLang="zh-CN" sz="2400" dirty="0">
                <a:solidFill>
                  <a:schemeClr val="bg1"/>
                </a:solidFill>
              </a:rPr>
              <a:t>。</a:t>
            </a:r>
          </a:p>
        </p:txBody>
      </p:sp>
      <p:sp>
        <p:nvSpPr>
          <p:cNvPr id="6" name="矩形 5"/>
          <p:cNvSpPr/>
          <p:nvPr/>
        </p:nvSpPr>
        <p:spPr>
          <a:xfrm>
            <a:off x="2190115" y="1614805"/>
            <a:ext cx="2821940" cy="1568450"/>
          </a:xfrm>
          <a:prstGeom prst="rect">
            <a:avLst/>
          </a:prstGeom>
        </p:spPr>
        <p:txBody>
          <a:bodyPr wrap="square">
            <a:spAutoFit/>
          </a:bodyPr>
          <a:lstStyle/>
          <a:p>
            <a:r>
              <a:rPr lang="zh-CN" altLang="zh-CN" sz="2400" dirty="0">
                <a:solidFill>
                  <a:schemeClr val="tx1"/>
                </a:solidFill>
                <a:latin typeface="微软雅黑" panose="020B0503020204020204" pitchFamily="34" charset="-122"/>
                <a:ea typeface="微软雅黑" panose="020B0503020204020204" pitchFamily="34" charset="-122"/>
              </a:rPr>
              <a:t>在全国建立三大仓储中心，保证早上</a:t>
            </a:r>
            <a:r>
              <a:rPr lang="en-US" altLang="zh-CN" sz="2400" dirty="0">
                <a:solidFill>
                  <a:schemeClr val="tx1"/>
                </a:solidFill>
                <a:latin typeface="微软雅黑" panose="020B0503020204020204" pitchFamily="34" charset="-122"/>
                <a:ea typeface="微软雅黑" panose="020B0503020204020204" pitchFamily="34" charset="-122"/>
              </a:rPr>
              <a:t>9</a:t>
            </a:r>
            <a:r>
              <a:rPr lang="zh-CN" altLang="zh-CN" sz="2400" dirty="0">
                <a:solidFill>
                  <a:schemeClr val="tx1"/>
                </a:solidFill>
                <a:latin typeface="微软雅黑" panose="020B0503020204020204" pitchFamily="34" charset="-122"/>
                <a:ea typeface="微软雅黑" panose="020B0503020204020204" pitchFamily="34" charset="-122"/>
              </a:rPr>
              <a:t>点前订单当日达，</a:t>
            </a:r>
            <a:r>
              <a:rPr lang="zh-CN" altLang="en-US" sz="2400" dirty="0">
                <a:solidFill>
                  <a:schemeClr val="tx1"/>
                </a:solidFill>
                <a:latin typeface="微软雅黑" panose="020B0503020204020204" pitchFamily="34" charset="-122"/>
                <a:ea typeface="微软雅黑" panose="020B0503020204020204" pitchFamily="34" charset="-122"/>
              </a:rPr>
              <a:t>其</a:t>
            </a:r>
            <a:r>
              <a:rPr lang="zh-CN" altLang="zh-CN" sz="2400" dirty="0">
                <a:solidFill>
                  <a:schemeClr val="tx1"/>
                </a:solidFill>
                <a:latin typeface="微软雅黑" panose="020B0503020204020204" pitchFamily="34" charset="-122"/>
                <a:ea typeface="微软雅黑" panose="020B0503020204020204" pitchFamily="34" charset="-122"/>
              </a:rPr>
              <a:t>余订单次日达。</a:t>
            </a:r>
          </a:p>
        </p:txBody>
      </p:sp>
      <p:sp>
        <p:nvSpPr>
          <p:cNvPr id="9" name="矩形 8"/>
          <p:cNvSpPr/>
          <p:nvPr/>
        </p:nvSpPr>
        <p:spPr>
          <a:xfrm>
            <a:off x="4273550" y="4509135"/>
            <a:ext cx="2995295" cy="1938020"/>
          </a:xfrm>
          <a:prstGeom prst="rect">
            <a:avLst/>
          </a:prstGeom>
        </p:spPr>
        <p:txBody>
          <a:bodyPr wrap="square">
            <a:spAutoFit/>
          </a:bodyPr>
          <a:lstStyle/>
          <a:p>
            <a:r>
              <a:rPr lang="zh-CN" altLang="zh-CN" sz="2000" dirty="0">
                <a:solidFill>
                  <a:schemeClr val="tx1"/>
                </a:solidFill>
                <a:latin typeface="微软雅黑" panose="020B0503020204020204" pitchFamily="34" charset="-122"/>
                <a:ea typeface="微软雅黑" panose="020B0503020204020204" pitchFamily="34" charset="-122"/>
              </a:rPr>
              <a:t>三只松鼠通过建立完善的数据信息系统来实现对顾客的个性化服务。顾客购物信息的识别可以使顾客每次购买“三只松鼠”产品所收到的包裹都不一样。</a:t>
            </a:r>
          </a:p>
        </p:txBody>
      </p:sp>
      <p:sp>
        <p:nvSpPr>
          <p:cNvPr id="12" name="矩形 11"/>
          <p:cNvSpPr/>
          <p:nvPr/>
        </p:nvSpPr>
        <p:spPr>
          <a:xfrm>
            <a:off x="6031865" y="1043305"/>
            <a:ext cx="3052445" cy="1938020"/>
          </a:xfrm>
          <a:prstGeom prst="rect">
            <a:avLst/>
          </a:prstGeom>
        </p:spPr>
        <p:txBody>
          <a:bodyPr wrap="square">
            <a:spAutoFit/>
          </a:bodyPr>
          <a:lstStyle/>
          <a:p>
            <a:r>
              <a:rPr lang="zh-CN" altLang="zh-CN" sz="2000" dirty="0">
                <a:solidFill>
                  <a:schemeClr val="tx1"/>
                </a:solidFill>
                <a:latin typeface="微软雅黑" panose="020B0503020204020204" pitchFamily="34" charset="-122"/>
                <a:ea typeface="微软雅黑" panose="020B0503020204020204" pitchFamily="34" charset="-122"/>
              </a:rPr>
              <a:t>为了保证产品的质量、快速的物流配送，三只松鼠不仅不做线下分销，也不参与线上分销，而是选择统一控制渠道，保证顾客极致体验</a:t>
            </a:r>
          </a:p>
        </p:txBody>
      </p:sp>
      <p:sp>
        <p:nvSpPr>
          <p:cNvPr id="16" name="文本框 15"/>
          <p:cNvSpPr txBox="1"/>
          <p:nvPr/>
        </p:nvSpPr>
        <p:spPr>
          <a:xfrm>
            <a:off x="220936" y="218038"/>
            <a:ext cx="2371090" cy="744220"/>
          </a:xfrm>
          <a:prstGeom prst="rect">
            <a:avLst/>
          </a:prstGeom>
          <a:noFill/>
        </p:spPr>
        <p:txBody>
          <a:bodyPr wrap="none" lIns="68571" tIns="34286" rIns="68571" bIns="34286" rtlCol="0">
            <a:spAutoFit/>
          </a:bodyPr>
          <a:lstStyle/>
          <a:p>
            <a:pPr algn="ctr" defTabSz="963930"/>
            <a:r>
              <a:rPr lang="zh-CN" altLang="en-US" sz="4400" b="1" dirty="0">
                <a:ea typeface="微软雅黑" panose="020B0503020204020204" pitchFamily="34" charset="-122"/>
                <a:cs typeface="+mn-ea"/>
                <a:sym typeface="+mn-lt"/>
              </a:rPr>
              <a:t>品牌维护</a:t>
            </a:r>
          </a:p>
        </p:txBody>
      </p:sp>
      <p:pic>
        <p:nvPicPr>
          <p:cNvPr id="17" name="图片 16" descr="IMG_256"/>
          <p:cNvPicPr/>
          <p:nvPr/>
        </p:nvPicPr>
        <p:blipFill>
          <a:blip r:embed="rId2"/>
          <a:stretch>
            <a:fillRect/>
          </a:stretch>
        </p:blipFill>
        <p:spPr>
          <a:xfrm>
            <a:off x="7594384" y="4649767"/>
            <a:ext cx="1490133" cy="1347893"/>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box(in)">
                                      <p:cBhvr>
                                        <p:cTn id="12" dur="20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ox(in)">
                                      <p:cBhvr>
                                        <p:cTn id="22" dur="20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ox(in)">
                                      <p:cBhvr>
                                        <p:cTn id="27" dur="20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blinds(horizontal)">
                                      <p:cBhvr>
                                        <p:cTn id="32" dur="500"/>
                                        <p:tgtEl>
                                          <p:spTgt spid="54"/>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box(in)">
                                      <p:cBhvr>
                                        <p:cTn id="37" dur="20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ox(in)">
                                      <p:cBhvr>
                                        <p:cTn id="42" dur="20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blinds(horizontal)">
                                      <p:cBhvr>
                                        <p:cTn id="47" dur="500"/>
                                        <p:tgtEl>
                                          <p:spTgt spid="50"/>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grpId="0" nodeType="click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box(in)">
                                      <p:cBhvr>
                                        <p:cTn id="52" dur="2000"/>
                                        <p:tgtEl>
                                          <p:spTgt spid="9"/>
                                        </p:tgtEl>
                                      </p:cBhvr>
                                    </p:animEffec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box(in)">
                                      <p:cBhvr>
                                        <p:cTn id="57" dur="2000"/>
                                        <p:tgtEl>
                                          <p:spTgt spid="18"/>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blinds(horizontal)">
                                      <p:cBhvr>
                                        <p:cTn id="62" dur="500"/>
                                        <p:tgtEl>
                                          <p:spTgt spid="57"/>
                                        </p:tgtEl>
                                      </p:cBhvr>
                                    </p:animEffect>
                                  </p:childTnLst>
                                </p:cTn>
                              </p:par>
                            </p:childTnLst>
                          </p:cTn>
                        </p:par>
                      </p:childTnLst>
                    </p:cTn>
                  </p:par>
                  <p:par>
                    <p:cTn id="63" fill="hold">
                      <p:stCondLst>
                        <p:cond delay="indefinite"/>
                      </p:stCondLst>
                      <p:childTnLst>
                        <p:par>
                          <p:cTn id="64" fill="hold">
                            <p:stCondLst>
                              <p:cond delay="0"/>
                            </p:stCondLst>
                            <p:childTnLst>
                              <p:par>
                                <p:cTn id="65" presetID="4" presetClass="entr" presetSubtype="16"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box(in)">
                                      <p:cBhvr>
                                        <p:cTn id="67" dur="2000"/>
                                        <p:tgtEl>
                                          <p:spTgt spid="12"/>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nodeType="click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additive="base">
                                        <p:cTn id="72" dur="500" fill="hold"/>
                                        <p:tgtEl>
                                          <p:spTgt spid="17"/>
                                        </p:tgtEl>
                                        <p:attrNameLst>
                                          <p:attrName>ppt_x</p:attrName>
                                        </p:attrNameLst>
                                      </p:cBhvr>
                                      <p:tavLst>
                                        <p:tav tm="0">
                                          <p:val>
                                            <p:strVal val="#ppt_x"/>
                                          </p:val>
                                        </p:tav>
                                        <p:tav tm="100000">
                                          <p:val>
                                            <p:strVal val="#ppt_x"/>
                                          </p:val>
                                        </p:tav>
                                      </p:tavLst>
                                    </p:anim>
                                    <p:anim calcmode="lin" valueType="num">
                                      <p:cBhvr additive="base">
                                        <p:cTn id="73"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8" grpId="0" animBg="1"/>
      <p:bldP spid="28" grpId="0" animBg="1"/>
      <p:bldP spid="50" grpId="0"/>
      <p:bldP spid="54" grpId="0"/>
      <p:bldP spid="57" grpId="0"/>
      <p:bldP spid="3" grpId="0"/>
      <p:bldP spid="6" grpId="0"/>
      <p:bldP spid="9" grpId="0"/>
      <p:bldP spid="12" grpId="0"/>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alpha val="4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3"/>
          <a:srcRect r="285" b="17983"/>
          <a:stretch>
            <a:fillRect/>
          </a:stretch>
        </p:blipFill>
        <p:spPr>
          <a:xfrm>
            <a:off x="10795" y="833120"/>
            <a:ext cx="9122410" cy="5598160"/>
          </a:xfrm>
          <a:prstGeom prst="rect">
            <a:avLst/>
          </a:prstGeom>
        </p:spPr>
      </p:pic>
      <p:sp>
        <p:nvSpPr>
          <p:cNvPr id="4" name="矩形 3"/>
          <p:cNvSpPr/>
          <p:nvPr/>
        </p:nvSpPr>
        <p:spPr>
          <a:xfrm>
            <a:off x="10795" y="789940"/>
            <a:ext cx="9122410" cy="5684520"/>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259"/>
          <p:cNvSpPr>
            <a:spLocks noChangeArrowheads="1"/>
          </p:cNvSpPr>
          <p:nvPr/>
        </p:nvSpPr>
        <p:spPr bwMode="auto">
          <a:xfrm>
            <a:off x="2220275" y="2666744"/>
            <a:ext cx="1691902" cy="1929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10"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03</a:t>
            </a:r>
          </a:p>
          <a:p>
            <a:pPr algn="ctr">
              <a:buNone/>
            </a:pPr>
            <a:r>
              <a:rPr lang="en-US" altLang="zh-CN" sz="2275"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chapter</a:t>
            </a:r>
          </a:p>
        </p:txBody>
      </p:sp>
      <p:sp>
        <p:nvSpPr>
          <p:cNvPr id="10" name="矩形 9"/>
          <p:cNvSpPr/>
          <p:nvPr/>
        </p:nvSpPr>
        <p:spPr>
          <a:xfrm>
            <a:off x="3911600" y="2260600"/>
            <a:ext cx="3629660" cy="2600960"/>
          </a:xfrm>
          <a:prstGeom prst="rect">
            <a:avLst/>
          </a:prstGeom>
          <a:solidFill>
            <a:schemeClr val="lt1">
              <a:alpha val="83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49" name="文本框 48"/>
          <p:cNvSpPr txBox="1"/>
          <p:nvPr/>
        </p:nvSpPr>
        <p:spPr>
          <a:xfrm>
            <a:off x="4600575" y="2729865"/>
            <a:ext cx="2384425" cy="1525270"/>
          </a:xfrm>
          <a:prstGeom prst="rect">
            <a:avLst/>
          </a:prstGeom>
          <a:noFill/>
        </p:spPr>
        <p:txBody>
          <a:bodyPr wrap="square" lIns="48768" tIns="24384" rIns="48768" bIns="24384" rtlCol="0">
            <a:spAutoFit/>
          </a:bodyPr>
          <a:lstStyle/>
          <a:p>
            <a:pPr marL="0" marR="0" lvl="0" indent="0" algn="dist" defTabSz="6858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schemeClr val="accent1">
                    <a:lumMod val="75000"/>
                  </a:schemeClr>
                </a:solidFill>
                <a:effectLst/>
                <a:uLnTx/>
                <a:uFillTx/>
                <a:latin typeface="微软雅黑" panose="020B0503020204020204" pitchFamily="34" charset="-122"/>
                <a:ea typeface="微软雅黑" panose="020B0503020204020204" pitchFamily="34" charset="-122"/>
                <a:cs typeface="+mn-cs"/>
              </a:rPr>
              <a:t>危机与建议</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15"/>
                                        </p:tgtEl>
                                        <p:attrNameLst>
                                          <p:attrName>style.visibility</p:attrName>
                                        </p:attrNameLst>
                                      </p:cBhvr>
                                      <p:to>
                                        <p:strVal val="visible"/>
                                      </p:to>
                                    </p:set>
                                    <p:anim by="(-#ppt_w*2)" calcmode="lin" valueType="num">
                                      <p:cBhvr rctx="PPT">
                                        <p:cTn id="12" dur="500" autoRev="1" fill="hold">
                                          <p:stCondLst>
                                            <p:cond delay="0"/>
                                          </p:stCondLst>
                                        </p:cTn>
                                        <p:tgtEl>
                                          <p:spTgt spid="15"/>
                                        </p:tgtEl>
                                        <p:attrNameLst>
                                          <p:attrName>ppt_w</p:attrName>
                                        </p:attrNameLst>
                                      </p:cBhvr>
                                    </p:anim>
                                    <p:anim by="(#ppt_w*0.50)" calcmode="lin" valueType="num">
                                      <p:cBhvr>
                                        <p:cTn id="13" dur="500" decel="50000" autoRev="1" fill="hold">
                                          <p:stCondLst>
                                            <p:cond delay="0"/>
                                          </p:stCondLst>
                                        </p:cTn>
                                        <p:tgtEl>
                                          <p:spTgt spid="15"/>
                                        </p:tgtEl>
                                        <p:attrNameLst>
                                          <p:attrName>ppt_x</p:attrName>
                                        </p:attrNameLst>
                                      </p:cBhvr>
                                    </p:anim>
                                    <p:anim from="(-#ppt_h/2)" to="(#ppt_y)" calcmode="lin" valueType="num">
                                      <p:cBhvr>
                                        <p:cTn id="14" dur="1000" fill="hold">
                                          <p:stCondLst>
                                            <p:cond delay="0"/>
                                          </p:stCondLst>
                                        </p:cTn>
                                        <p:tgtEl>
                                          <p:spTgt spid="15"/>
                                        </p:tgtEl>
                                        <p:attrNameLst>
                                          <p:attrName>ppt_y</p:attrName>
                                        </p:attrNameLst>
                                      </p:cBhvr>
                                    </p:anim>
                                    <p:animRot by="21600000">
                                      <p:cBhvr>
                                        <p:cTn id="15" dur="1000" fill="hold">
                                          <p:stCondLst>
                                            <p:cond delay="0"/>
                                          </p:stCondLst>
                                        </p:cTn>
                                        <p:tgtEl>
                                          <p:spTgt spid="1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linds(horizontal)">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blinds(horizontal)">
                                      <p:cBhvr>
                                        <p:cTn id="2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5" grpId="0"/>
      <p:bldP spid="10" grpId="0" animBg="1"/>
      <p:bldP spid="4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54653" y="5535911"/>
            <a:ext cx="389943" cy="229870"/>
          </a:xfrm>
          <a:prstGeom prst="rect">
            <a:avLst/>
          </a:prstGeom>
          <a:noFill/>
        </p:spPr>
        <p:txBody>
          <a:bodyPr wrap="square" rtlCol="0">
            <a:spAutoFit/>
          </a:bodyPr>
          <a:lstStyle/>
          <a:p>
            <a:fld id="{F3C5028F-8D3B-45CC-A1ED-22F09E87F5E5}" type="slidenum">
              <a:rPr lang="id-ID" sz="900">
                <a:solidFill>
                  <a:prstClr val="white"/>
                </a:solidFill>
              </a:rPr>
              <a:t>26</a:t>
            </a:fld>
            <a:endParaRPr lang="id-ID" sz="900" dirty="0">
              <a:solidFill>
                <a:prstClr val="white"/>
              </a:solidFill>
            </a:endParaRPr>
          </a:p>
        </p:txBody>
      </p:sp>
      <p:sp>
        <p:nvSpPr>
          <p:cNvPr id="12" name="Freeform 19"/>
          <p:cNvSpPr/>
          <p:nvPr/>
        </p:nvSpPr>
        <p:spPr bwMode="auto">
          <a:xfrm>
            <a:off x="2705031" y="2288906"/>
            <a:ext cx="3712165" cy="2047762"/>
          </a:xfrm>
          <a:custGeom>
            <a:avLst/>
            <a:gdLst>
              <a:gd name="T0" fmla="*/ 1146 w 1317"/>
              <a:gd name="T1" fmla="*/ 19 h 725"/>
              <a:gd name="T2" fmla="*/ 975 w 1317"/>
              <a:gd name="T3" fmla="*/ 191 h 725"/>
              <a:gd name="T4" fmla="*/ 989 w 1317"/>
              <a:gd name="T5" fmla="*/ 259 h 725"/>
              <a:gd name="T6" fmla="*/ 912 w 1317"/>
              <a:gd name="T7" fmla="*/ 362 h 725"/>
              <a:gd name="T8" fmla="*/ 912 w 1317"/>
              <a:gd name="T9" fmla="*/ 362 h 725"/>
              <a:gd name="T10" fmla="*/ 884 w 1317"/>
              <a:gd name="T11" fmla="*/ 359 h 725"/>
              <a:gd name="T12" fmla="*/ 868 w 1317"/>
              <a:gd name="T13" fmla="*/ 360 h 725"/>
              <a:gd name="T14" fmla="*/ 868 w 1317"/>
              <a:gd name="T15" fmla="*/ 360 h 725"/>
              <a:gd name="T16" fmla="*/ 799 w 1317"/>
              <a:gd name="T17" fmla="*/ 249 h 725"/>
              <a:gd name="T18" fmla="*/ 819 w 1317"/>
              <a:gd name="T19" fmla="*/ 168 h 725"/>
              <a:gd name="T20" fmla="*/ 651 w 1317"/>
              <a:gd name="T21" fmla="*/ 0 h 725"/>
              <a:gd name="T22" fmla="*/ 483 w 1317"/>
              <a:gd name="T23" fmla="*/ 168 h 725"/>
              <a:gd name="T24" fmla="*/ 505 w 1317"/>
              <a:gd name="T25" fmla="*/ 250 h 725"/>
              <a:gd name="T26" fmla="*/ 505 w 1317"/>
              <a:gd name="T27" fmla="*/ 250 h 725"/>
              <a:gd name="T28" fmla="*/ 440 w 1317"/>
              <a:gd name="T29" fmla="*/ 339 h 725"/>
              <a:gd name="T30" fmla="*/ 441 w 1317"/>
              <a:gd name="T31" fmla="*/ 339 h 725"/>
              <a:gd name="T32" fmla="*/ 417 w 1317"/>
              <a:gd name="T33" fmla="*/ 337 h 725"/>
              <a:gd name="T34" fmla="*/ 356 w 1317"/>
              <a:gd name="T35" fmla="*/ 347 h 725"/>
              <a:gd name="T36" fmla="*/ 356 w 1317"/>
              <a:gd name="T37" fmla="*/ 347 h 725"/>
              <a:gd name="T38" fmla="*/ 285 w 1317"/>
              <a:gd name="T39" fmla="*/ 289 h 725"/>
              <a:gd name="T40" fmla="*/ 291 w 1317"/>
              <a:gd name="T41" fmla="*/ 245 h 725"/>
              <a:gd name="T42" fmla="*/ 146 w 1317"/>
              <a:gd name="T43" fmla="*/ 100 h 725"/>
              <a:gd name="T44" fmla="*/ 0 w 1317"/>
              <a:gd name="T45" fmla="*/ 245 h 725"/>
              <a:gd name="T46" fmla="*/ 146 w 1317"/>
              <a:gd name="T47" fmla="*/ 391 h 725"/>
              <a:gd name="T48" fmla="*/ 183 w 1317"/>
              <a:gd name="T49" fmla="*/ 386 h 725"/>
              <a:gd name="T50" fmla="*/ 237 w 1317"/>
              <a:gd name="T51" fmla="*/ 460 h 725"/>
              <a:gd name="T52" fmla="*/ 237 w 1317"/>
              <a:gd name="T53" fmla="*/ 460 h 725"/>
              <a:gd name="T54" fmla="*/ 223 w 1317"/>
              <a:gd name="T55" fmla="*/ 531 h 725"/>
              <a:gd name="T56" fmla="*/ 417 w 1317"/>
              <a:gd name="T57" fmla="*/ 725 h 725"/>
              <a:gd name="T58" fmla="*/ 611 w 1317"/>
              <a:gd name="T59" fmla="*/ 531 h 725"/>
              <a:gd name="T60" fmla="*/ 583 w 1317"/>
              <a:gd name="T61" fmla="*/ 430 h 725"/>
              <a:gd name="T62" fmla="*/ 637 w 1317"/>
              <a:gd name="T63" fmla="*/ 336 h 725"/>
              <a:gd name="T64" fmla="*/ 637 w 1317"/>
              <a:gd name="T65" fmla="*/ 336 h 725"/>
              <a:gd name="T66" fmla="*/ 651 w 1317"/>
              <a:gd name="T67" fmla="*/ 336 h 725"/>
              <a:gd name="T68" fmla="*/ 684 w 1317"/>
              <a:gd name="T69" fmla="*/ 333 h 725"/>
              <a:gd name="T70" fmla="*/ 770 w 1317"/>
              <a:gd name="T71" fmla="*/ 432 h 725"/>
              <a:gd name="T72" fmla="*/ 770 w 1317"/>
              <a:gd name="T73" fmla="*/ 432 h 725"/>
              <a:gd name="T74" fmla="*/ 758 w 1317"/>
              <a:gd name="T75" fmla="*/ 485 h 725"/>
              <a:gd name="T76" fmla="*/ 884 w 1317"/>
              <a:gd name="T77" fmla="*/ 611 h 725"/>
              <a:gd name="T78" fmla="*/ 1010 w 1317"/>
              <a:gd name="T79" fmla="*/ 485 h 725"/>
              <a:gd name="T80" fmla="*/ 1003 w 1317"/>
              <a:gd name="T81" fmla="*/ 443 h 725"/>
              <a:gd name="T82" fmla="*/ 1096 w 1317"/>
              <a:gd name="T83" fmla="*/ 355 h 725"/>
              <a:gd name="T84" fmla="*/ 1146 w 1317"/>
              <a:gd name="T85" fmla="*/ 362 h 725"/>
              <a:gd name="T86" fmla="*/ 1317 w 1317"/>
              <a:gd name="T87" fmla="*/ 191 h 725"/>
              <a:gd name="T88" fmla="*/ 1146 w 1317"/>
              <a:gd name="T89" fmla="*/ 1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17" h="725">
                <a:moveTo>
                  <a:pt x="1146" y="19"/>
                </a:moveTo>
                <a:cubicBezTo>
                  <a:pt x="1051" y="19"/>
                  <a:pt x="975" y="96"/>
                  <a:pt x="975" y="191"/>
                </a:cubicBezTo>
                <a:cubicBezTo>
                  <a:pt x="975" y="215"/>
                  <a:pt x="980" y="238"/>
                  <a:pt x="989" y="259"/>
                </a:cubicBezTo>
                <a:cubicBezTo>
                  <a:pt x="1018" y="327"/>
                  <a:pt x="965" y="374"/>
                  <a:pt x="912" y="362"/>
                </a:cubicBezTo>
                <a:cubicBezTo>
                  <a:pt x="912" y="362"/>
                  <a:pt x="912" y="362"/>
                  <a:pt x="912" y="362"/>
                </a:cubicBezTo>
                <a:cubicBezTo>
                  <a:pt x="903" y="360"/>
                  <a:pt x="894" y="359"/>
                  <a:pt x="884" y="359"/>
                </a:cubicBezTo>
                <a:cubicBezTo>
                  <a:pt x="879" y="359"/>
                  <a:pt x="873" y="359"/>
                  <a:pt x="868" y="360"/>
                </a:cubicBezTo>
                <a:cubicBezTo>
                  <a:pt x="868" y="360"/>
                  <a:pt x="868" y="360"/>
                  <a:pt x="868" y="360"/>
                </a:cubicBezTo>
                <a:cubicBezTo>
                  <a:pt x="812" y="367"/>
                  <a:pt x="764" y="314"/>
                  <a:pt x="799" y="249"/>
                </a:cubicBezTo>
                <a:cubicBezTo>
                  <a:pt x="812" y="225"/>
                  <a:pt x="819" y="197"/>
                  <a:pt x="819" y="168"/>
                </a:cubicBezTo>
                <a:cubicBezTo>
                  <a:pt x="819" y="75"/>
                  <a:pt x="744" y="0"/>
                  <a:pt x="651" y="0"/>
                </a:cubicBezTo>
                <a:cubicBezTo>
                  <a:pt x="558" y="0"/>
                  <a:pt x="483" y="75"/>
                  <a:pt x="483" y="168"/>
                </a:cubicBezTo>
                <a:cubicBezTo>
                  <a:pt x="483" y="198"/>
                  <a:pt x="491" y="226"/>
                  <a:pt x="505" y="250"/>
                </a:cubicBezTo>
                <a:cubicBezTo>
                  <a:pt x="505" y="250"/>
                  <a:pt x="505" y="250"/>
                  <a:pt x="505" y="250"/>
                </a:cubicBezTo>
                <a:cubicBezTo>
                  <a:pt x="529" y="294"/>
                  <a:pt x="499" y="346"/>
                  <a:pt x="440" y="339"/>
                </a:cubicBezTo>
                <a:cubicBezTo>
                  <a:pt x="441" y="339"/>
                  <a:pt x="441" y="339"/>
                  <a:pt x="441" y="339"/>
                </a:cubicBezTo>
                <a:cubicBezTo>
                  <a:pt x="433" y="338"/>
                  <a:pt x="425" y="337"/>
                  <a:pt x="417" y="337"/>
                </a:cubicBezTo>
                <a:cubicBezTo>
                  <a:pt x="396" y="337"/>
                  <a:pt x="375" y="341"/>
                  <a:pt x="356" y="347"/>
                </a:cubicBezTo>
                <a:cubicBezTo>
                  <a:pt x="356" y="347"/>
                  <a:pt x="356" y="347"/>
                  <a:pt x="356" y="347"/>
                </a:cubicBezTo>
                <a:cubicBezTo>
                  <a:pt x="306" y="364"/>
                  <a:pt x="273" y="327"/>
                  <a:pt x="285" y="289"/>
                </a:cubicBezTo>
                <a:cubicBezTo>
                  <a:pt x="289" y="275"/>
                  <a:pt x="291" y="261"/>
                  <a:pt x="291" y="245"/>
                </a:cubicBezTo>
                <a:cubicBezTo>
                  <a:pt x="291" y="165"/>
                  <a:pt x="226" y="100"/>
                  <a:pt x="146" y="100"/>
                </a:cubicBezTo>
                <a:cubicBezTo>
                  <a:pt x="66" y="100"/>
                  <a:pt x="0" y="165"/>
                  <a:pt x="0" y="245"/>
                </a:cubicBezTo>
                <a:cubicBezTo>
                  <a:pt x="0" y="326"/>
                  <a:pt x="66" y="391"/>
                  <a:pt x="146" y="391"/>
                </a:cubicBezTo>
                <a:cubicBezTo>
                  <a:pt x="159" y="391"/>
                  <a:pt x="171" y="389"/>
                  <a:pt x="183" y="386"/>
                </a:cubicBezTo>
                <a:cubicBezTo>
                  <a:pt x="221" y="377"/>
                  <a:pt x="256" y="411"/>
                  <a:pt x="237" y="460"/>
                </a:cubicBezTo>
                <a:cubicBezTo>
                  <a:pt x="237" y="460"/>
                  <a:pt x="237" y="460"/>
                  <a:pt x="237" y="460"/>
                </a:cubicBezTo>
                <a:cubicBezTo>
                  <a:pt x="228" y="482"/>
                  <a:pt x="223" y="506"/>
                  <a:pt x="223" y="531"/>
                </a:cubicBezTo>
                <a:cubicBezTo>
                  <a:pt x="223" y="638"/>
                  <a:pt x="310" y="725"/>
                  <a:pt x="417" y="725"/>
                </a:cubicBezTo>
                <a:cubicBezTo>
                  <a:pt x="525" y="725"/>
                  <a:pt x="611" y="638"/>
                  <a:pt x="611" y="531"/>
                </a:cubicBezTo>
                <a:cubicBezTo>
                  <a:pt x="611" y="494"/>
                  <a:pt x="601" y="460"/>
                  <a:pt x="583" y="430"/>
                </a:cubicBezTo>
                <a:cubicBezTo>
                  <a:pt x="553" y="380"/>
                  <a:pt x="587" y="331"/>
                  <a:pt x="637" y="336"/>
                </a:cubicBezTo>
                <a:cubicBezTo>
                  <a:pt x="637" y="336"/>
                  <a:pt x="637" y="336"/>
                  <a:pt x="637" y="336"/>
                </a:cubicBezTo>
                <a:cubicBezTo>
                  <a:pt x="642" y="336"/>
                  <a:pt x="647" y="336"/>
                  <a:pt x="651" y="336"/>
                </a:cubicBezTo>
                <a:cubicBezTo>
                  <a:pt x="663" y="336"/>
                  <a:pt x="673" y="335"/>
                  <a:pt x="684" y="333"/>
                </a:cubicBezTo>
                <a:cubicBezTo>
                  <a:pt x="757" y="319"/>
                  <a:pt x="793" y="381"/>
                  <a:pt x="770" y="432"/>
                </a:cubicBezTo>
                <a:cubicBezTo>
                  <a:pt x="770" y="432"/>
                  <a:pt x="770" y="432"/>
                  <a:pt x="770" y="432"/>
                </a:cubicBezTo>
                <a:cubicBezTo>
                  <a:pt x="762" y="448"/>
                  <a:pt x="758" y="466"/>
                  <a:pt x="758" y="485"/>
                </a:cubicBezTo>
                <a:cubicBezTo>
                  <a:pt x="758" y="555"/>
                  <a:pt x="815" y="611"/>
                  <a:pt x="884" y="611"/>
                </a:cubicBezTo>
                <a:cubicBezTo>
                  <a:pt x="954" y="611"/>
                  <a:pt x="1010" y="555"/>
                  <a:pt x="1010" y="485"/>
                </a:cubicBezTo>
                <a:cubicBezTo>
                  <a:pt x="1010" y="470"/>
                  <a:pt x="1008" y="456"/>
                  <a:pt x="1003" y="443"/>
                </a:cubicBezTo>
                <a:cubicBezTo>
                  <a:pt x="985" y="392"/>
                  <a:pt x="1026" y="334"/>
                  <a:pt x="1096" y="355"/>
                </a:cubicBezTo>
                <a:cubicBezTo>
                  <a:pt x="1112" y="360"/>
                  <a:pt x="1129" y="362"/>
                  <a:pt x="1146" y="362"/>
                </a:cubicBezTo>
                <a:cubicBezTo>
                  <a:pt x="1241" y="362"/>
                  <a:pt x="1317" y="285"/>
                  <a:pt x="1317" y="191"/>
                </a:cubicBezTo>
                <a:cubicBezTo>
                  <a:pt x="1317" y="96"/>
                  <a:pt x="1241" y="19"/>
                  <a:pt x="1146" y="19"/>
                </a:cubicBezTo>
                <a:close/>
              </a:path>
            </a:pathLst>
          </a:custGeom>
          <a:solidFill>
            <a:schemeClr val="tx1">
              <a:lumMod val="20000"/>
              <a:lumOff val="8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13" name="Oval 20"/>
          <p:cNvSpPr>
            <a:spLocks noChangeArrowheads="1"/>
          </p:cNvSpPr>
          <p:nvPr/>
        </p:nvSpPr>
        <p:spPr bwMode="auto">
          <a:xfrm>
            <a:off x="2752654" y="2616310"/>
            <a:ext cx="727433" cy="73100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14" name="Oval 21"/>
          <p:cNvSpPr>
            <a:spLocks noChangeArrowheads="1"/>
          </p:cNvSpPr>
          <p:nvPr/>
        </p:nvSpPr>
        <p:spPr bwMode="auto">
          <a:xfrm>
            <a:off x="3381269" y="3288977"/>
            <a:ext cx="1000070" cy="1002451"/>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15" name="Oval 22"/>
          <p:cNvSpPr>
            <a:spLocks noChangeArrowheads="1"/>
          </p:cNvSpPr>
          <p:nvPr/>
        </p:nvSpPr>
        <p:spPr bwMode="auto">
          <a:xfrm>
            <a:off x="4111082" y="2334147"/>
            <a:ext cx="857203" cy="85839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16" name="Oval 23"/>
          <p:cNvSpPr>
            <a:spLocks noChangeArrowheads="1"/>
          </p:cNvSpPr>
          <p:nvPr/>
        </p:nvSpPr>
        <p:spPr bwMode="auto">
          <a:xfrm>
            <a:off x="4886136" y="3347314"/>
            <a:ext cx="620282" cy="621472"/>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17" name="Oval 24"/>
          <p:cNvSpPr>
            <a:spLocks noChangeArrowheads="1"/>
          </p:cNvSpPr>
          <p:nvPr/>
        </p:nvSpPr>
        <p:spPr bwMode="auto">
          <a:xfrm>
            <a:off x="5498084" y="2390104"/>
            <a:ext cx="873871" cy="876252"/>
          </a:xfrm>
          <a:prstGeom prst="ellipse">
            <a:avLst/>
          </a:pr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grpSp>
        <p:nvGrpSpPr>
          <p:cNvPr id="21" name="Group 20"/>
          <p:cNvGrpSpPr>
            <a:grpSpLocks noChangeAspect="1"/>
          </p:cNvGrpSpPr>
          <p:nvPr/>
        </p:nvGrpSpPr>
        <p:grpSpPr>
          <a:xfrm>
            <a:off x="2991630" y="2831485"/>
            <a:ext cx="353974" cy="308593"/>
            <a:chOff x="7540014" y="4306907"/>
            <a:chExt cx="389342" cy="339426"/>
          </a:xfrm>
          <a:solidFill>
            <a:schemeClr val="bg1"/>
          </a:solidFill>
        </p:grpSpPr>
        <p:sp>
          <p:nvSpPr>
            <p:cNvPr id="32" name="Freeform 110"/>
            <p:cNvSpPr/>
            <p:nvPr/>
          </p:nvSpPr>
          <p:spPr bwMode="auto">
            <a:xfrm>
              <a:off x="7799575" y="4409234"/>
              <a:ext cx="102328" cy="102328"/>
            </a:xfrm>
            <a:custGeom>
              <a:avLst/>
              <a:gdLst>
                <a:gd name="T0" fmla="*/ 0 w 41"/>
                <a:gd name="T1" fmla="*/ 39 h 41"/>
                <a:gd name="T2" fmla="*/ 3 w 41"/>
                <a:gd name="T3" fmla="*/ 41 h 41"/>
                <a:gd name="T4" fmla="*/ 41 w 41"/>
                <a:gd name="T5" fmla="*/ 3 h 41"/>
                <a:gd name="T6" fmla="*/ 39 w 41"/>
                <a:gd name="T7" fmla="*/ 0 h 41"/>
                <a:gd name="T8" fmla="*/ 0 w 41"/>
                <a:gd name="T9" fmla="*/ 39 h 41"/>
              </a:gdLst>
              <a:ahLst/>
              <a:cxnLst>
                <a:cxn ang="0">
                  <a:pos x="T0" y="T1"/>
                </a:cxn>
                <a:cxn ang="0">
                  <a:pos x="T2" y="T3"/>
                </a:cxn>
                <a:cxn ang="0">
                  <a:pos x="T4" y="T5"/>
                </a:cxn>
                <a:cxn ang="0">
                  <a:pos x="T6" y="T7"/>
                </a:cxn>
                <a:cxn ang="0">
                  <a:pos x="T8" y="T9"/>
                </a:cxn>
              </a:cxnLst>
              <a:rect l="0" t="0" r="r" b="b"/>
              <a:pathLst>
                <a:path w="41" h="41">
                  <a:moveTo>
                    <a:pt x="0" y="39"/>
                  </a:moveTo>
                  <a:lnTo>
                    <a:pt x="3" y="41"/>
                  </a:lnTo>
                  <a:lnTo>
                    <a:pt x="41" y="3"/>
                  </a:lnTo>
                  <a:lnTo>
                    <a:pt x="39" y="0"/>
                  </a:lnTo>
                  <a:lnTo>
                    <a:pt x="0"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3" name="Freeform 111"/>
            <p:cNvSpPr/>
            <p:nvPr/>
          </p:nvSpPr>
          <p:spPr bwMode="auto">
            <a:xfrm>
              <a:off x="7777112" y="4381780"/>
              <a:ext cx="109814" cy="114806"/>
            </a:xfrm>
            <a:custGeom>
              <a:avLst/>
              <a:gdLst>
                <a:gd name="T0" fmla="*/ 37 w 44"/>
                <a:gd name="T1" fmla="*/ 0 h 46"/>
                <a:gd name="T2" fmla="*/ 0 w 44"/>
                <a:gd name="T3" fmla="*/ 39 h 46"/>
                <a:gd name="T4" fmla="*/ 6 w 44"/>
                <a:gd name="T5" fmla="*/ 46 h 46"/>
                <a:gd name="T6" fmla="*/ 44 w 44"/>
                <a:gd name="T7" fmla="*/ 8 h 46"/>
                <a:gd name="T8" fmla="*/ 37 w 44"/>
                <a:gd name="T9" fmla="*/ 0 h 46"/>
              </a:gdLst>
              <a:ahLst/>
              <a:cxnLst>
                <a:cxn ang="0">
                  <a:pos x="T0" y="T1"/>
                </a:cxn>
                <a:cxn ang="0">
                  <a:pos x="T2" y="T3"/>
                </a:cxn>
                <a:cxn ang="0">
                  <a:pos x="T4" y="T5"/>
                </a:cxn>
                <a:cxn ang="0">
                  <a:pos x="T6" y="T7"/>
                </a:cxn>
                <a:cxn ang="0">
                  <a:pos x="T8" y="T9"/>
                </a:cxn>
              </a:cxnLst>
              <a:rect l="0" t="0" r="r" b="b"/>
              <a:pathLst>
                <a:path w="44" h="46">
                  <a:moveTo>
                    <a:pt x="37" y="0"/>
                  </a:moveTo>
                  <a:lnTo>
                    <a:pt x="0" y="39"/>
                  </a:lnTo>
                  <a:lnTo>
                    <a:pt x="6" y="46"/>
                  </a:lnTo>
                  <a:lnTo>
                    <a:pt x="44" y="8"/>
                  </a:lnTo>
                  <a:lnTo>
                    <a:pt x="3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4" name="Freeform 112"/>
            <p:cNvSpPr/>
            <p:nvPr/>
          </p:nvSpPr>
          <p:spPr bwMode="auto">
            <a:xfrm>
              <a:off x="7757146" y="4366805"/>
              <a:ext cx="104823" cy="104823"/>
            </a:xfrm>
            <a:custGeom>
              <a:avLst/>
              <a:gdLst>
                <a:gd name="T0" fmla="*/ 0 w 42"/>
                <a:gd name="T1" fmla="*/ 38 h 42"/>
                <a:gd name="T2" fmla="*/ 4 w 42"/>
                <a:gd name="T3" fmla="*/ 42 h 42"/>
                <a:gd name="T4" fmla="*/ 42 w 42"/>
                <a:gd name="T5" fmla="*/ 4 h 42"/>
                <a:gd name="T6" fmla="*/ 38 w 42"/>
                <a:gd name="T7" fmla="*/ 0 h 42"/>
                <a:gd name="T8" fmla="*/ 0 w 42"/>
                <a:gd name="T9" fmla="*/ 38 h 42"/>
              </a:gdLst>
              <a:ahLst/>
              <a:cxnLst>
                <a:cxn ang="0">
                  <a:pos x="T0" y="T1"/>
                </a:cxn>
                <a:cxn ang="0">
                  <a:pos x="T2" y="T3"/>
                </a:cxn>
                <a:cxn ang="0">
                  <a:pos x="T4" y="T5"/>
                </a:cxn>
                <a:cxn ang="0">
                  <a:pos x="T6" y="T7"/>
                </a:cxn>
                <a:cxn ang="0">
                  <a:pos x="T8" y="T9"/>
                </a:cxn>
              </a:cxnLst>
              <a:rect l="0" t="0" r="r" b="b"/>
              <a:pathLst>
                <a:path w="42" h="42">
                  <a:moveTo>
                    <a:pt x="0" y="38"/>
                  </a:moveTo>
                  <a:lnTo>
                    <a:pt x="4" y="42"/>
                  </a:lnTo>
                  <a:lnTo>
                    <a:pt x="42" y="4"/>
                  </a:lnTo>
                  <a:lnTo>
                    <a:pt x="38" y="0"/>
                  </a:lnTo>
                  <a:lnTo>
                    <a:pt x="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5" name="Freeform 113"/>
            <p:cNvSpPr/>
            <p:nvPr/>
          </p:nvSpPr>
          <p:spPr bwMode="auto">
            <a:xfrm>
              <a:off x="7729693" y="4469133"/>
              <a:ext cx="69882" cy="69882"/>
            </a:xfrm>
            <a:custGeom>
              <a:avLst/>
              <a:gdLst>
                <a:gd name="T0" fmla="*/ 28 w 28"/>
                <a:gd name="T1" fmla="*/ 20 h 28"/>
                <a:gd name="T2" fmla="*/ 8 w 28"/>
                <a:gd name="T3" fmla="*/ 0 h 28"/>
                <a:gd name="T4" fmla="*/ 0 w 28"/>
                <a:gd name="T5" fmla="*/ 20 h 28"/>
                <a:gd name="T6" fmla="*/ 9 w 28"/>
                <a:gd name="T7" fmla="*/ 28 h 28"/>
                <a:gd name="T8" fmla="*/ 28 w 28"/>
                <a:gd name="T9" fmla="*/ 20 h 28"/>
              </a:gdLst>
              <a:ahLst/>
              <a:cxnLst>
                <a:cxn ang="0">
                  <a:pos x="T0" y="T1"/>
                </a:cxn>
                <a:cxn ang="0">
                  <a:pos x="T2" y="T3"/>
                </a:cxn>
                <a:cxn ang="0">
                  <a:pos x="T4" y="T5"/>
                </a:cxn>
                <a:cxn ang="0">
                  <a:pos x="T6" y="T7"/>
                </a:cxn>
                <a:cxn ang="0">
                  <a:pos x="T8" y="T9"/>
                </a:cxn>
              </a:cxnLst>
              <a:rect l="0" t="0" r="r" b="b"/>
              <a:pathLst>
                <a:path w="28" h="28">
                  <a:moveTo>
                    <a:pt x="28" y="20"/>
                  </a:moveTo>
                  <a:lnTo>
                    <a:pt x="8" y="0"/>
                  </a:lnTo>
                  <a:lnTo>
                    <a:pt x="0" y="20"/>
                  </a:lnTo>
                  <a:lnTo>
                    <a:pt x="9" y="28"/>
                  </a:lnTo>
                  <a:lnTo>
                    <a:pt x="28"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6" name="Freeform 114"/>
            <p:cNvSpPr/>
            <p:nvPr/>
          </p:nvSpPr>
          <p:spPr bwMode="auto">
            <a:xfrm>
              <a:off x="7712222" y="4526535"/>
              <a:ext cx="34941" cy="32446"/>
            </a:xfrm>
            <a:custGeom>
              <a:avLst/>
              <a:gdLst>
                <a:gd name="T0" fmla="*/ 0 w 14"/>
                <a:gd name="T1" fmla="*/ 13 h 13"/>
                <a:gd name="T2" fmla="*/ 14 w 14"/>
                <a:gd name="T3" fmla="*/ 6 h 13"/>
                <a:gd name="T4" fmla="*/ 6 w 14"/>
                <a:gd name="T5" fmla="*/ 0 h 13"/>
                <a:gd name="T6" fmla="*/ 0 w 14"/>
                <a:gd name="T7" fmla="*/ 13 h 13"/>
              </a:gdLst>
              <a:ahLst/>
              <a:cxnLst>
                <a:cxn ang="0">
                  <a:pos x="T0" y="T1"/>
                </a:cxn>
                <a:cxn ang="0">
                  <a:pos x="T2" y="T3"/>
                </a:cxn>
                <a:cxn ang="0">
                  <a:pos x="T4" y="T5"/>
                </a:cxn>
                <a:cxn ang="0">
                  <a:pos x="T6" y="T7"/>
                </a:cxn>
              </a:cxnLst>
              <a:rect l="0" t="0" r="r" b="b"/>
              <a:pathLst>
                <a:path w="14" h="13">
                  <a:moveTo>
                    <a:pt x="0" y="13"/>
                  </a:moveTo>
                  <a:lnTo>
                    <a:pt x="14" y="6"/>
                  </a:lnTo>
                  <a:lnTo>
                    <a:pt x="6" y="0"/>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7" name="Freeform 115"/>
            <p:cNvSpPr/>
            <p:nvPr/>
          </p:nvSpPr>
          <p:spPr bwMode="auto">
            <a:xfrm>
              <a:off x="7859474" y="4341848"/>
              <a:ext cx="69882" cy="69882"/>
            </a:xfrm>
            <a:custGeom>
              <a:avLst/>
              <a:gdLst>
                <a:gd name="T0" fmla="*/ 7 w 28"/>
                <a:gd name="T1" fmla="*/ 0 h 28"/>
                <a:gd name="T2" fmla="*/ 0 w 28"/>
                <a:gd name="T3" fmla="*/ 8 h 28"/>
                <a:gd name="T4" fmla="*/ 20 w 28"/>
                <a:gd name="T5" fmla="*/ 28 h 28"/>
                <a:gd name="T6" fmla="*/ 28 w 28"/>
                <a:gd name="T7" fmla="*/ 20 h 28"/>
                <a:gd name="T8" fmla="*/ 7 w 28"/>
                <a:gd name="T9" fmla="*/ 0 h 28"/>
              </a:gdLst>
              <a:ahLst/>
              <a:cxnLst>
                <a:cxn ang="0">
                  <a:pos x="T0" y="T1"/>
                </a:cxn>
                <a:cxn ang="0">
                  <a:pos x="T2" y="T3"/>
                </a:cxn>
                <a:cxn ang="0">
                  <a:pos x="T4" y="T5"/>
                </a:cxn>
                <a:cxn ang="0">
                  <a:pos x="T6" y="T7"/>
                </a:cxn>
                <a:cxn ang="0">
                  <a:pos x="T8" y="T9"/>
                </a:cxn>
              </a:cxnLst>
              <a:rect l="0" t="0" r="r" b="b"/>
              <a:pathLst>
                <a:path w="28" h="28">
                  <a:moveTo>
                    <a:pt x="7" y="0"/>
                  </a:moveTo>
                  <a:lnTo>
                    <a:pt x="0" y="8"/>
                  </a:lnTo>
                  <a:lnTo>
                    <a:pt x="20" y="28"/>
                  </a:lnTo>
                  <a:lnTo>
                    <a:pt x="28" y="20"/>
                  </a:ln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8" name="Freeform 116"/>
            <p:cNvSpPr/>
            <p:nvPr/>
          </p:nvSpPr>
          <p:spPr bwMode="auto">
            <a:xfrm>
              <a:off x="7540014" y="4306907"/>
              <a:ext cx="279527" cy="339426"/>
            </a:xfrm>
            <a:custGeom>
              <a:avLst/>
              <a:gdLst>
                <a:gd name="T0" fmla="*/ 104 w 112"/>
                <a:gd name="T1" fmla="*/ 101 h 136"/>
                <a:gd name="T2" fmla="*/ 83 w 112"/>
                <a:gd name="T3" fmla="*/ 101 h 136"/>
                <a:gd name="T4" fmla="*/ 83 w 112"/>
                <a:gd name="T5" fmla="*/ 129 h 136"/>
                <a:gd name="T6" fmla="*/ 7 w 112"/>
                <a:gd name="T7" fmla="*/ 129 h 136"/>
                <a:gd name="T8" fmla="*/ 7 w 112"/>
                <a:gd name="T9" fmla="*/ 32 h 136"/>
                <a:gd name="T10" fmla="*/ 104 w 112"/>
                <a:gd name="T11" fmla="*/ 32 h 136"/>
                <a:gd name="T12" fmla="*/ 104 w 112"/>
                <a:gd name="T13" fmla="*/ 40 h 136"/>
                <a:gd name="T14" fmla="*/ 112 w 112"/>
                <a:gd name="T15" fmla="*/ 32 h 136"/>
                <a:gd name="T16" fmla="*/ 112 w 112"/>
                <a:gd name="T17" fmla="*/ 6 h 136"/>
                <a:gd name="T18" fmla="*/ 97 w 112"/>
                <a:gd name="T19" fmla="*/ 6 h 136"/>
                <a:gd name="T20" fmla="*/ 97 w 112"/>
                <a:gd name="T21" fmla="*/ 20 h 136"/>
                <a:gd name="T22" fmla="*/ 95 w 112"/>
                <a:gd name="T23" fmla="*/ 20 h 136"/>
                <a:gd name="T24" fmla="*/ 95 w 112"/>
                <a:gd name="T25" fmla="*/ 0 h 136"/>
                <a:gd name="T26" fmla="*/ 89 w 112"/>
                <a:gd name="T27" fmla="*/ 0 h 136"/>
                <a:gd name="T28" fmla="*/ 89 w 112"/>
                <a:gd name="T29" fmla="*/ 20 h 136"/>
                <a:gd name="T30" fmla="*/ 87 w 112"/>
                <a:gd name="T31" fmla="*/ 20 h 136"/>
                <a:gd name="T32" fmla="*/ 87 w 112"/>
                <a:gd name="T33" fmla="*/ 6 h 136"/>
                <a:gd name="T34" fmla="*/ 79 w 112"/>
                <a:gd name="T35" fmla="*/ 6 h 136"/>
                <a:gd name="T36" fmla="*/ 79 w 112"/>
                <a:gd name="T37" fmla="*/ 20 h 136"/>
                <a:gd name="T38" fmla="*/ 76 w 112"/>
                <a:gd name="T39" fmla="*/ 20 h 136"/>
                <a:gd name="T40" fmla="*/ 76 w 112"/>
                <a:gd name="T41" fmla="*/ 0 h 136"/>
                <a:gd name="T42" fmla="*/ 72 w 112"/>
                <a:gd name="T43" fmla="*/ 0 h 136"/>
                <a:gd name="T44" fmla="*/ 72 w 112"/>
                <a:gd name="T45" fmla="*/ 20 h 136"/>
                <a:gd name="T46" fmla="*/ 68 w 112"/>
                <a:gd name="T47" fmla="*/ 20 h 136"/>
                <a:gd name="T48" fmla="*/ 68 w 112"/>
                <a:gd name="T49" fmla="*/ 6 h 136"/>
                <a:gd name="T50" fmla="*/ 60 w 112"/>
                <a:gd name="T51" fmla="*/ 6 h 136"/>
                <a:gd name="T52" fmla="*/ 60 w 112"/>
                <a:gd name="T53" fmla="*/ 20 h 136"/>
                <a:gd name="T54" fmla="*/ 57 w 112"/>
                <a:gd name="T55" fmla="*/ 20 h 136"/>
                <a:gd name="T56" fmla="*/ 57 w 112"/>
                <a:gd name="T57" fmla="*/ 0 h 136"/>
                <a:gd name="T58" fmla="*/ 53 w 112"/>
                <a:gd name="T59" fmla="*/ 0 h 136"/>
                <a:gd name="T60" fmla="*/ 53 w 112"/>
                <a:gd name="T61" fmla="*/ 20 h 136"/>
                <a:gd name="T62" fmla="*/ 51 w 112"/>
                <a:gd name="T63" fmla="*/ 20 h 136"/>
                <a:gd name="T64" fmla="*/ 51 w 112"/>
                <a:gd name="T65" fmla="*/ 6 h 136"/>
                <a:gd name="T66" fmla="*/ 43 w 112"/>
                <a:gd name="T67" fmla="*/ 6 h 136"/>
                <a:gd name="T68" fmla="*/ 43 w 112"/>
                <a:gd name="T69" fmla="*/ 20 h 136"/>
                <a:gd name="T70" fmla="*/ 40 w 112"/>
                <a:gd name="T71" fmla="*/ 20 h 136"/>
                <a:gd name="T72" fmla="*/ 40 w 112"/>
                <a:gd name="T73" fmla="*/ 0 h 136"/>
                <a:gd name="T74" fmla="*/ 35 w 112"/>
                <a:gd name="T75" fmla="*/ 0 h 136"/>
                <a:gd name="T76" fmla="*/ 35 w 112"/>
                <a:gd name="T77" fmla="*/ 20 h 136"/>
                <a:gd name="T78" fmla="*/ 32 w 112"/>
                <a:gd name="T79" fmla="*/ 20 h 136"/>
                <a:gd name="T80" fmla="*/ 32 w 112"/>
                <a:gd name="T81" fmla="*/ 6 h 136"/>
                <a:gd name="T82" fmla="*/ 25 w 112"/>
                <a:gd name="T83" fmla="*/ 6 h 136"/>
                <a:gd name="T84" fmla="*/ 25 w 112"/>
                <a:gd name="T85" fmla="*/ 20 h 136"/>
                <a:gd name="T86" fmla="*/ 23 w 112"/>
                <a:gd name="T87" fmla="*/ 20 h 136"/>
                <a:gd name="T88" fmla="*/ 23 w 112"/>
                <a:gd name="T89" fmla="*/ 0 h 136"/>
                <a:gd name="T90" fmla="*/ 17 w 112"/>
                <a:gd name="T91" fmla="*/ 0 h 136"/>
                <a:gd name="T92" fmla="*/ 17 w 112"/>
                <a:gd name="T93" fmla="*/ 20 h 136"/>
                <a:gd name="T94" fmla="*/ 15 w 112"/>
                <a:gd name="T95" fmla="*/ 20 h 136"/>
                <a:gd name="T96" fmla="*/ 15 w 112"/>
                <a:gd name="T97" fmla="*/ 6 h 136"/>
                <a:gd name="T98" fmla="*/ 0 w 112"/>
                <a:gd name="T99" fmla="*/ 6 h 136"/>
                <a:gd name="T100" fmla="*/ 0 w 112"/>
                <a:gd name="T101" fmla="*/ 24 h 136"/>
                <a:gd name="T102" fmla="*/ 0 w 112"/>
                <a:gd name="T103" fmla="*/ 28 h 136"/>
                <a:gd name="T104" fmla="*/ 0 w 112"/>
                <a:gd name="T105" fmla="*/ 136 h 136"/>
                <a:gd name="T106" fmla="*/ 89 w 112"/>
                <a:gd name="T107" fmla="*/ 136 h 136"/>
                <a:gd name="T108" fmla="*/ 112 w 112"/>
                <a:gd name="T109" fmla="*/ 110 h 136"/>
                <a:gd name="T110" fmla="*/ 112 w 112"/>
                <a:gd name="T111" fmla="*/ 84 h 136"/>
                <a:gd name="T112" fmla="*/ 104 w 112"/>
                <a:gd name="T113" fmla="*/ 92 h 136"/>
                <a:gd name="T114" fmla="*/ 104 w 112"/>
                <a:gd name="T115" fmla="*/ 10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 h="136">
                  <a:moveTo>
                    <a:pt x="104" y="101"/>
                  </a:moveTo>
                  <a:lnTo>
                    <a:pt x="83" y="101"/>
                  </a:lnTo>
                  <a:lnTo>
                    <a:pt x="83" y="129"/>
                  </a:lnTo>
                  <a:lnTo>
                    <a:pt x="7" y="129"/>
                  </a:lnTo>
                  <a:lnTo>
                    <a:pt x="7" y="32"/>
                  </a:lnTo>
                  <a:lnTo>
                    <a:pt x="104" y="32"/>
                  </a:lnTo>
                  <a:lnTo>
                    <a:pt x="104" y="40"/>
                  </a:lnTo>
                  <a:lnTo>
                    <a:pt x="112" y="32"/>
                  </a:lnTo>
                  <a:lnTo>
                    <a:pt x="112" y="6"/>
                  </a:lnTo>
                  <a:lnTo>
                    <a:pt x="97" y="6"/>
                  </a:lnTo>
                  <a:lnTo>
                    <a:pt x="97" y="20"/>
                  </a:lnTo>
                  <a:lnTo>
                    <a:pt x="95" y="20"/>
                  </a:lnTo>
                  <a:lnTo>
                    <a:pt x="95" y="0"/>
                  </a:lnTo>
                  <a:lnTo>
                    <a:pt x="89" y="0"/>
                  </a:lnTo>
                  <a:lnTo>
                    <a:pt x="89" y="20"/>
                  </a:lnTo>
                  <a:lnTo>
                    <a:pt x="87" y="20"/>
                  </a:lnTo>
                  <a:lnTo>
                    <a:pt x="87" y="6"/>
                  </a:lnTo>
                  <a:lnTo>
                    <a:pt x="79" y="6"/>
                  </a:lnTo>
                  <a:lnTo>
                    <a:pt x="79" y="20"/>
                  </a:lnTo>
                  <a:lnTo>
                    <a:pt x="76" y="20"/>
                  </a:lnTo>
                  <a:lnTo>
                    <a:pt x="76" y="0"/>
                  </a:lnTo>
                  <a:lnTo>
                    <a:pt x="72" y="0"/>
                  </a:lnTo>
                  <a:lnTo>
                    <a:pt x="72" y="20"/>
                  </a:lnTo>
                  <a:lnTo>
                    <a:pt x="68" y="20"/>
                  </a:lnTo>
                  <a:lnTo>
                    <a:pt x="68" y="6"/>
                  </a:lnTo>
                  <a:lnTo>
                    <a:pt x="60" y="6"/>
                  </a:lnTo>
                  <a:lnTo>
                    <a:pt x="60" y="20"/>
                  </a:lnTo>
                  <a:lnTo>
                    <a:pt x="57" y="20"/>
                  </a:lnTo>
                  <a:lnTo>
                    <a:pt x="57" y="0"/>
                  </a:lnTo>
                  <a:lnTo>
                    <a:pt x="53" y="0"/>
                  </a:lnTo>
                  <a:lnTo>
                    <a:pt x="53" y="20"/>
                  </a:lnTo>
                  <a:lnTo>
                    <a:pt x="51" y="20"/>
                  </a:lnTo>
                  <a:lnTo>
                    <a:pt x="51" y="6"/>
                  </a:lnTo>
                  <a:lnTo>
                    <a:pt x="43" y="6"/>
                  </a:lnTo>
                  <a:lnTo>
                    <a:pt x="43" y="20"/>
                  </a:lnTo>
                  <a:lnTo>
                    <a:pt x="40" y="20"/>
                  </a:lnTo>
                  <a:lnTo>
                    <a:pt x="40" y="0"/>
                  </a:lnTo>
                  <a:lnTo>
                    <a:pt x="35" y="0"/>
                  </a:lnTo>
                  <a:lnTo>
                    <a:pt x="35" y="20"/>
                  </a:lnTo>
                  <a:lnTo>
                    <a:pt x="32" y="20"/>
                  </a:lnTo>
                  <a:lnTo>
                    <a:pt x="32" y="6"/>
                  </a:lnTo>
                  <a:lnTo>
                    <a:pt x="25" y="6"/>
                  </a:lnTo>
                  <a:lnTo>
                    <a:pt x="25" y="20"/>
                  </a:lnTo>
                  <a:lnTo>
                    <a:pt x="23" y="20"/>
                  </a:lnTo>
                  <a:lnTo>
                    <a:pt x="23" y="0"/>
                  </a:lnTo>
                  <a:lnTo>
                    <a:pt x="17" y="0"/>
                  </a:lnTo>
                  <a:lnTo>
                    <a:pt x="17" y="20"/>
                  </a:lnTo>
                  <a:lnTo>
                    <a:pt x="15" y="20"/>
                  </a:lnTo>
                  <a:lnTo>
                    <a:pt x="15" y="6"/>
                  </a:lnTo>
                  <a:lnTo>
                    <a:pt x="0" y="6"/>
                  </a:lnTo>
                  <a:lnTo>
                    <a:pt x="0" y="24"/>
                  </a:lnTo>
                  <a:lnTo>
                    <a:pt x="0" y="28"/>
                  </a:lnTo>
                  <a:lnTo>
                    <a:pt x="0" y="136"/>
                  </a:lnTo>
                  <a:lnTo>
                    <a:pt x="89" y="136"/>
                  </a:lnTo>
                  <a:lnTo>
                    <a:pt x="112" y="110"/>
                  </a:lnTo>
                  <a:lnTo>
                    <a:pt x="112" y="84"/>
                  </a:lnTo>
                  <a:lnTo>
                    <a:pt x="104" y="92"/>
                  </a:lnTo>
                  <a:lnTo>
                    <a:pt x="104"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9" name="Rectangle 117"/>
            <p:cNvSpPr>
              <a:spLocks noChangeArrowheads="1"/>
            </p:cNvSpPr>
            <p:nvPr/>
          </p:nvSpPr>
          <p:spPr bwMode="auto">
            <a:xfrm>
              <a:off x="7589930" y="4421713"/>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40" name="Rectangle 118"/>
            <p:cNvSpPr>
              <a:spLocks noChangeArrowheads="1"/>
            </p:cNvSpPr>
            <p:nvPr/>
          </p:nvSpPr>
          <p:spPr bwMode="auto">
            <a:xfrm>
              <a:off x="7589930" y="4461645"/>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41" name="Rectangle 119"/>
            <p:cNvSpPr>
              <a:spLocks noChangeArrowheads="1"/>
            </p:cNvSpPr>
            <p:nvPr/>
          </p:nvSpPr>
          <p:spPr bwMode="auto">
            <a:xfrm>
              <a:off x="7589930" y="4506569"/>
              <a:ext cx="109814" cy="14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42" name="Rectangle 120"/>
            <p:cNvSpPr>
              <a:spLocks noChangeArrowheads="1"/>
            </p:cNvSpPr>
            <p:nvPr/>
          </p:nvSpPr>
          <p:spPr bwMode="auto">
            <a:xfrm>
              <a:off x="7589930" y="4548998"/>
              <a:ext cx="109814" cy="1747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6" tIns="34288" rIns="68576" bIns="34288" numCol="1" anchor="t" anchorCtr="0" compatLnSpc="1"/>
            <a:lstStyle/>
            <a:p>
              <a:endParaRPr lang="en-US" sz="100">
                <a:solidFill>
                  <a:prstClr val="black"/>
                </a:solidFill>
              </a:endParaRPr>
            </a:p>
          </p:txBody>
        </p:sp>
      </p:grpSp>
      <p:grpSp>
        <p:nvGrpSpPr>
          <p:cNvPr id="22" name="Group 21"/>
          <p:cNvGrpSpPr>
            <a:grpSpLocks noChangeAspect="1"/>
          </p:cNvGrpSpPr>
          <p:nvPr/>
        </p:nvGrpSpPr>
        <p:grpSpPr>
          <a:xfrm>
            <a:off x="4369717" y="2573874"/>
            <a:ext cx="362769" cy="369930"/>
            <a:chOff x="7160655" y="2178006"/>
            <a:chExt cx="379359" cy="386846"/>
          </a:xfrm>
          <a:solidFill>
            <a:schemeClr val="bg1"/>
          </a:solidFill>
        </p:grpSpPr>
        <p:sp>
          <p:nvSpPr>
            <p:cNvPr id="29" name="Freeform 36"/>
            <p:cNvSpPr>
              <a:spLocks noEditPoints="1"/>
            </p:cNvSpPr>
            <p:nvPr/>
          </p:nvSpPr>
          <p:spPr bwMode="auto">
            <a:xfrm>
              <a:off x="7277956" y="2178006"/>
              <a:ext cx="262058" cy="262058"/>
            </a:xfrm>
            <a:custGeom>
              <a:avLst/>
              <a:gdLst>
                <a:gd name="T0" fmla="*/ 65 w 79"/>
                <a:gd name="T1" fmla="*/ 14 h 79"/>
                <a:gd name="T2" fmla="*/ 14 w 79"/>
                <a:gd name="T3" fmla="*/ 14 h 79"/>
                <a:gd name="T4" fmla="*/ 11 w 79"/>
                <a:gd name="T5" fmla="*/ 63 h 79"/>
                <a:gd name="T6" fmla="*/ 11 w 79"/>
                <a:gd name="T7" fmla="*/ 63 h 79"/>
                <a:gd name="T8" fmla="*/ 17 w 79"/>
                <a:gd name="T9" fmla="*/ 68 h 79"/>
                <a:gd name="T10" fmla="*/ 64 w 79"/>
                <a:gd name="T11" fmla="*/ 65 h 79"/>
                <a:gd name="T12" fmla="*/ 65 w 79"/>
                <a:gd name="T13" fmla="*/ 14 h 79"/>
                <a:gd name="T14" fmla="*/ 58 w 79"/>
                <a:gd name="T15" fmla="*/ 59 h 79"/>
                <a:gd name="T16" fmla="*/ 20 w 79"/>
                <a:gd name="T17" fmla="*/ 59 h 79"/>
                <a:gd name="T18" fmla="*/ 20 w 79"/>
                <a:gd name="T19" fmla="*/ 21 h 79"/>
                <a:gd name="T20" fmla="*/ 58 w 79"/>
                <a:gd name="T21" fmla="*/ 21 h 79"/>
                <a:gd name="T22" fmla="*/ 58 w 79"/>
                <a:gd name="T23"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79">
                  <a:moveTo>
                    <a:pt x="65" y="14"/>
                  </a:moveTo>
                  <a:cubicBezTo>
                    <a:pt x="51" y="0"/>
                    <a:pt x="28" y="0"/>
                    <a:pt x="14" y="14"/>
                  </a:cubicBezTo>
                  <a:cubicBezTo>
                    <a:pt x="0" y="28"/>
                    <a:pt x="0" y="49"/>
                    <a:pt x="11" y="63"/>
                  </a:cubicBezTo>
                  <a:cubicBezTo>
                    <a:pt x="11" y="63"/>
                    <a:pt x="11" y="63"/>
                    <a:pt x="11" y="63"/>
                  </a:cubicBezTo>
                  <a:cubicBezTo>
                    <a:pt x="14" y="66"/>
                    <a:pt x="15" y="67"/>
                    <a:pt x="17" y="68"/>
                  </a:cubicBezTo>
                  <a:cubicBezTo>
                    <a:pt x="31" y="79"/>
                    <a:pt x="51" y="78"/>
                    <a:pt x="64" y="65"/>
                  </a:cubicBezTo>
                  <a:cubicBezTo>
                    <a:pt x="78" y="51"/>
                    <a:pt x="79" y="29"/>
                    <a:pt x="65" y="14"/>
                  </a:cubicBezTo>
                  <a:close/>
                  <a:moveTo>
                    <a:pt x="58" y="59"/>
                  </a:moveTo>
                  <a:cubicBezTo>
                    <a:pt x="47" y="69"/>
                    <a:pt x="30" y="69"/>
                    <a:pt x="20" y="59"/>
                  </a:cubicBezTo>
                  <a:cubicBezTo>
                    <a:pt x="9" y="48"/>
                    <a:pt x="9" y="31"/>
                    <a:pt x="20" y="21"/>
                  </a:cubicBezTo>
                  <a:cubicBezTo>
                    <a:pt x="31" y="10"/>
                    <a:pt x="48" y="10"/>
                    <a:pt x="58" y="21"/>
                  </a:cubicBezTo>
                  <a:cubicBezTo>
                    <a:pt x="69" y="31"/>
                    <a:pt x="69" y="48"/>
                    <a:pt x="58"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0" name="Freeform 37"/>
            <p:cNvSpPr/>
            <p:nvPr/>
          </p:nvSpPr>
          <p:spPr bwMode="auto">
            <a:xfrm>
              <a:off x="7160655" y="2400130"/>
              <a:ext cx="159730" cy="164722"/>
            </a:xfrm>
            <a:custGeom>
              <a:avLst/>
              <a:gdLst>
                <a:gd name="T0" fmla="*/ 0 w 64"/>
                <a:gd name="T1" fmla="*/ 52 h 66"/>
                <a:gd name="T2" fmla="*/ 12 w 64"/>
                <a:gd name="T3" fmla="*/ 66 h 66"/>
                <a:gd name="T4" fmla="*/ 64 w 64"/>
                <a:gd name="T5" fmla="*/ 8 h 66"/>
                <a:gd name="T6" fmla="*/ 55 w 64"/>
                <a:gd name="T7" fmla="*/ 0 h 66"/>
                <a:gd name="T8" fmla="*/ 0 w 64"/>
                <a:gd name="T9" fmla="*/ 52 h 66"/>
              </a:gdLst>
              <a:ahLst/>
              <a:cxnLst>
                <a:cxn ang="0">
                  <a:pos x="T0" y="T1"/>
                </a:cxn>
                <a:cxn ang="0">
                  <a:pos x="T2" y="T3"/>
                </a:cxn>
                <a:cxn ang="0">
                  <a:pos x="T4" y="T5"/>
                </a:cxn>
                <a:cxn ang="0">
                  <a:pos x="T6" y="T7"/>
                </a:cxn>
                <a:cxn ang="0">
                  <a:pos x="T8" y="T9"/>
                </a:cxn>
              </a:cxnLst>
              <a:rect l="0" t="0" r="r" b="b"/>
              <a:pathLst>
                <a:path w="64" h="66">
                  <a:moveTo>
                    <a:pt x="0" y="52"/>
                  </a:moveTo>
                  <a:lnTo>
                    <a:pt x="12" y="66"/>
                  </a:lnTo>
                  <a:lnTo>
                    <a:pt x="64" y="8"/>
                  </a:lnTo>
                  <a:lnTo>
                    <a:pt x="55" y="0"/>
                  </a:lnTo>
                  <a:lnTo>
                    <a:pt x="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31" name="Freeform 38"/>
            <p:cNvSpPr/>
            <p:nvPr/>
          </p:nvSpPr>
          <p:spPr bwMode="auto">
            <a:xfrm>
              <a:off x="7412728" y="2265358"/>
              <a:ext cx="99831" cy="119797"/>
            </a:xfrm>
            <a:custGeom>
              <a:avLst/>
              <a:gdLst>
                <a:gd name="T0" fmla="*/ 16 w 30"/>
                <a:gd name="T1" fmla="*/ 0 h 36"/>
                <a:gd name="T2" fmla="*/ 0 w 30"/>
                <a:gd name="T3" fmla="*/ 34 h 36"/>
                <a:gd name="T4" fmla="*/ 6 w 30"/>
                <a:gd name="T5" fmla="*/ 36 h 36"/>
                <a:gd name="T6" fmla="*/ 16 w 30"/>
                <a:gd name="T7" fmla="*/ 0 h 36"/>
              </a:gdLst>
              <a:ahLst/>
              <a:cxnLst>
                <a:cxn ang="0">
                  <a:pos x="T0" y="T1"/>
                </a:cxn>
                <a:cxn ang="0">
                  <a:pos x="T2" y="T3"/>
                </a:cxn>
                <a:cxn ang="0">
                  <a:pos x="T4" y="T5"/>
                </a:cxn>
                <a:cxn ang="0">
                  <a:pos x="T6" y="T7"/>
                </a:cxn>
              </a:cxnLst>
              <a:rect l="0" t="0" r="r" b="b"/>
              <a:pathLst>
                <a:path w="30" h="36">
                  <a:moveTo>
                    <a:pt x="16" y="0"/>
                  </a:moveTo>
                  <a:cubicBezTo>
                    <a:pt x="20" y="26"/>
                    <a:pt x="0" y="34"/>
                    <a:pt x="0" y="34"/>
                  </a:cubicBezTo>
                  <a:cubicBezTo>
                    <a:pt x="6" y="36"/>
                    <a:pt x="6" y="36"/>
                    <a:pt x="6" y="36"/>
                  </a:cubicBezTo>
                  <a:cubicBezTo>
                    <a:pt x="30" y="21"/>
                    <a:pt x="16"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grpSp>
      <p:grpSp>
        <p:nvGrpSpPr>
          <p:cNvPr id="23" name="Group 22"/>
          <p:cNvGrpSpPr>
            <a:grpSpLocks noChangeAspect="1"/>
          </p:cNvGrpSpPr>
          <p:nvPr/>
        </p:nvGrpSpPr>
        <p:grpSpPr>
          <a:xfrm>
            <a:off x="3639487" y="3586321"/>
            <a:ext cx="463163" cy="407761"/>
            <a:chOff x="6040049" y="4182118"/>
            <a:chExt cx="521619" cy="459224"/>
          </a:xfrm>
          <a:solidFill>
            <a:schemeClr val="bg1"/>
          </a:solidFill>
        </p:grpSpPr>
        <p:sp>
          <p:nvSpPr>
            <p:cNvPr id="24" name="Freeform 84"/>
            <p:cNvSpPr/>
            <p:nvPr/>
          </p:nvSpPr>
          <p:spPr bwMode="auto">
            <a:xfrm>
              <a:off x="6087469" y="4202084"/>
              <a:ext cx="194671" cy="419291"/>
            </a:xfrm>
            <a:custGeom>
              <a:avLst/>
              <a:gdLst>
                <a:gd name="T0" fmla="*/ 52 w 59"/>
                <a:gd name="T1" fmla="*/ 5 h 126"/>
                <a:gd name="T2" fmla="*/ 9 w 59"/>
                <a:gd name="T3" fmla="*/ 38 h 126"/>
                <a:gd name="T4" fmla="*/ 0 w 59"/>
                <a:gd name="T5" fmla="*/ 39 h 126"/>
                <a:gd name="T6" fmla="*/ 0 w 59"/>
                <a:gd name="T7" fmla="*/ 86 h 126"/>
                <a:gd name="T8" fmla="*/ 9 w 59"/>
                <a:gd name="T9" fmla="*/ 88 h 126"/>
                <a:gd name="T10" fmla="*/ 51 w 59"/>
                <a:gd name="T11" fmla="*/ 119 h 126"/>
                <a:gd name="T12" fmla="*/ 59 w 59"/>
                <a:gd name="T13" fmla="*/ 119 h 126"/>
                <a:gd name="T14" fmla="*/ 59 w 59"/>
                <a:gd name="T15" fmla="*/ 5 h 126"/>
                <a:gd name="T16" fmla="*/ 52 w 59"/>
                <a:gd name="T17"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2" y="5"/>
                  </a:moveTo>
                  <a:cubicBezTo>
                    <a:pt x="9" y="38"/>
                    <a:pt x="9" y="38"/>
                    <a:pt x="9" y="38"/>
                  </a:cubicBezTo>
                  <a:cubicBezTo>
                    <a:pt x="9" y="38"/>
                    <a:pt x="5" y="38"/>
                    <a:pt x="0" y="39"/>
                  </a:cubicBezTo>
                  <a:cubicBezTo>
                    <a:pt x="0" y="86"/>
                    <a:pt x="0" y="86"/>
                    <a:pt x="0" y="86"/>
                  </a:cubicBezTo>
                  <a:cubicBezTo>
                    <a:pt x="5" y="87"/>
                    <a:pt x="9" y="88"/>
                    <a:pt x="9" y="88"/>
                  </a:cubicBezTo>
                  <a:cubicBezTo>
                    <a:pt x="51" y="119"/>
                    <a:pt x="51" y="119"/>
                    <a:pt x="51" y="119"/>
                  </a:cubicBezTo>
                  <a:cubicBezTo>
                    <a:pt x="51" y="119"/>
                    <a:pt x="59" y="126"/>
                    <a:pt x="59" y="119"/>
                  </a:cubicBezTo>
                  <a:cubicBezTo>
                    <a:pt x="59" y="112"/>
                    <a:pt x="59" y="11"/>
                    <a:pt x="59" y="5"/>
                  </a:cubicBezTo>
                  <a:cubicBezTo>
                    <a:pt x="59" y="0"/>
                    <a:pt x="52" y="5"/>
                    <a:pt x="5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25" name="Freeform 85"/>
            <p:cNvSpPr/>
            <p:nvPr/>
          </p:nvSpPr>
          <p:spPr bwMode="auto">
            <a:xfrm>
              <a:off x="6040049" y="4339353"/>
              <a:ext cx="27454" cy="147252"/>
            </a:xfrm>
            <a:custGeom>
              <a:avLst/>
              <a:gdLst>
                <a:gd name="T0" fmla="*/ 0 w 8"/>
                <a:gd name="T1" fmla="*/ 8 h 44"/>
                <a:gd name="T2" fmla="*/ 0 w 8"/>
                <a:gd name="T3" fmla="*/ 38 h 44"/>
                <a:gd name="T4" fmla="*/ 8 w 8"/>
                <a:gd name="T5" fmla="*/ 44 h 44"/>
                <a:gd name="T6" fmla="*/ 8 w 8"/>
                <a:gd name="T7" fmla="*/ 0 h 44"/>
                <a:gd name="T8" fmla="*/ 0 w 8"/>
                <a:gd name="T9" fmla="*/ 8 h 44"/>
              </a:gdLst>
              <a:ahLst/>
              <a:cxnLst>
                <a:cxn ang="0">
                  <a:pos x="T0" y="T1"/>
                </a:cxn>
                <a:cxn ang="0">
                  <a:pos x="T2" y="T3"/>
                </a:cxn>
                <a:cxn ang="0">
                  <a:pos x="T4" y="T5"/>
                </a:cxn>
                <a:cxn ang="0">
                  <a:pos x="T6" y="T7"/>
                </a:cxn>
                <a:cxn ang="0">
                  <a:pos x="T8" y="T9"/>
                </a:cxn>
              </a:cxnLst>
              <a:rect l="0" t="0" r="r" b="b"/>
              <a:pathLst>
                <a:path w="8" h="44">
                  <a:moveTo>
                    <a:pt x="0" y="8"/>
                  </a:moveTo>
                  <a:cubicBezTo>
                    <a:pt x="0" y="16"/>
                    <a:pt x="0" y="32"/>
                    <a:pt x="0" y="38"/>
                  </a:cubicBezTo>
                  <a:cubicBezTo>
                    <a:pt x="0" y="40"/>
                    <a:pt x="4" y="42"/>
                    <a:pt x="8" y="44"/>
                  </a:cubicBezTo>
                  <a:cubicBezTo>
                    <a:pt x="8" y="0"/>
                    <a:pt x="8" y="0"/>
                    <a:pt x="8" y="0"/>
                  </a:cubicBezTo>
                  <a:cubicBezTo>
                    <a:pt x="4" y="2"/>
                    <a:pt x="0" y="4"/>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26" name="Freeform 86"/>
            <p:cNvSpPr/>
            <p:nvPr/>
          </p:nvSpPr>
          <p:spPr bwMode="auto">
            <a:xfrm>
              <a:off x="6329559" y="4296924"/>
              <a:ext cx="77370" cy="229612"/>
            </a:xfrm>
            <a:custGeom>
              <a:avLst/>
              <a:gdLst>
                <a:gd name="T0" fmla="*/ 10 w 23"/>
                <a:gd name="T1" fmla="*/ 2 h 69"/>
                <a:gd name="T2" fmla="*/ 2 w 23"/>
                <a:gd name="T3" fmla="*/ 2 h 69"/>
                <a:gd name="T4" fmla="*/ 2 w 23"/>
                <a:gd name="T5" fmla="*/ 10 h 69"/>
                <a:gd name="T6" fmla="*/ 12 w 23"/>
                <a:gd name="T7" fmla="*/ 35 h 69"/>
                <a:gd name="T8" fmla="*/ 2 w 23"/>
                <a:gd name="T9" fmla="*/ 60 h 69"/>
                <a:gd name="T10" fmla="*/ 2 w 23"/>
                <a:gd name="T11" fmla="*/ 67 h 69"/>
                <a:gd name="T12" fmla="*/ 6 w 23"/>
                <a:gd name="T13" fmla="*/ 69 h 69"/>
                <a:gd name="T14" fmla="*/ 10 w 23"/>
                <a:gd name="T15" fmla="*/ 67 h 69"/>
                <a:gd name="T16" fmla="*/ 23 w 23"/>
                <a:gd name="T17" fmla="*/ 35 h 69"/>
                <a:gd name="T18" fmla="*/ 10 w 23"/>
                <a:gd name="T19"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69">
                  <a:moveTo>
                    <a:pt x="10" y="2"/>
                  </a:moveTo>
                  <a:cubicBezTo>
                    <a:pt x="7" y="0"/>
                    <a:pt x="4" y="0"/>
                    <a:pt x="2" y="2"/>
                  </a:cubicBezTo>
                  <a:cubicBezTo>
                    <a:pt x="0" y="4"/>
                    <a:pt x="0" y="8"/>
                    <a:pt x="2" y="10"/>
                  </a:cubicBezTo>
                  <a:cubicBezTo>
                    <a:pt x="9" y="17"/>
                    <a:pt x="12" y="26"/>
                    <a:pt x="12" y="35"/>
                  </a:cubicBezTo>
                  <a:cubicBezTo>
                    <a:pt x="12" y="44"/>
                    <a:pt x="9" y="53"/>
                    <a:pt x="2" y="60"/>
                  </a:cubicBezTo>
                  <a:cubicBezTo>
                    <a:pt x="0" y="62"/>
                    <a:pt x="0" y="65"/>
                    <a:pt x="2" y="67"/>
                  </a:cubicBezTo>
                  <a:cubicBezTo>
                    <a:pt x="3" y="68"/>
                    <a:pt x="4" y="69"/>
                    <a:pt x="6" y="69"/>
                  </a:cubicBezTo>
                  <a:cubicBezTo>
                    <a:pt x="7" y="69"/>
                    <a:pt x="9" y="68"/>
                    <a:pt x="10" y="67"/>
                  </a:cubicBezTo>
                  <a:cubicBezTo>
                    <a:pt x="19" y="58"/>
                    <a:pt x="23" y="47"/>
                    <a:pt x="23" y="35"/>
                  </a:cubicBezTo>
                  <a:cubicBezTo>
                    <a:pt x="23" y="23"/>
                    <a:pt x="19" y="11"/>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27" name="Freeform 87"/>
            <p:cNvSpPr/>
            <p:nvPr/>
          </p:nvSpPr>
          <p:spPr bwMode="auto">
            <a:xfrm>
              <a:off x="6376980" y="4239521"/>
              <a:ext cx="102328" cy="341923"/>
            </a:xfrm>
            <a:custGeom>
              <a:avLst/>
              <a:gdLst>
                <a:gd name="T0" fmla="*/ 10 w 31"/>
                <a:gd name="T1" fmla="*/ 2 h 103"/>
                <a:gd name="T2" fmla="*/ 3 w 31"/>
                <a:gd name="T3" fmla="*/ 2 h 103"/>
                <a:gd name="T4" fmla="*/ 3 w 31"/>
                <a:gd name="T5" fmla="*/ 10 h 103"/>
                <a:gd name="T6" fmla="*/ 20 w 31"/>
                <a:gd name="T7" fmla="*/ 52 h 103"/>
                <a:gd name="T8" fmla="*/ 3 w 31"/>
                <a:gd name="T9" fmla="*/ 94 h 103"/>
                <a:gd name="T10" fmla="*/ 3 w 31"/>
                <a:gd name="T11" fmla="*/ 102 h 103"/>
                <a:gd name="T12" fmla="*/ 6 w 31"/>
                <a:gd name="T13" fmla="*/ 103 h 103"/>
                <a:gd name="T14" fmla="*/ 10 w 31"/>
                <a:gd name="T15" fmla="*/ 102 h 103"/>
                <a:gd name="T16" fmla="*/ 31 w 31"/>
                <a:gd name="T17" fmla="*/ 52 h 103"/>
                <a:gd name="T18" fmla="*/ 10 w 31"/>
                <a:gd name="T19" fmla="*/ 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3">
                  <a:moveTo>
                    <a:pt x="10" y="2"/>
                  </a:moveTo>
                  <a:cubicBezTo>
                    <a:pt x="8" y="0"/>
                    <a:pt x="5" y="0"/>
                    <a:pt x="3" y="2"/>
                  </a:cubicBezTo>
                  <a:cubicBezTo>
                    <a:pt x="0" y="4"/>
                    <a:pt x="0" y="8"/>
                    <a:pt x="3" y="10"/>
                  </a:cubicBezTo>
                  <a:cubicBezTo>
                    <a:pt x="14" y="21"/>
                    <a:pt x="20" y="37"/>
                    <a:pt x="20" y="52"/>
                  </a:cubicBezTo>
                  <a:cubicBezTo>
                    <a:pt x="20" y="67"/>
                    <a:pt x="14" y="82"/>
                    <a:pt x="3" y="94"/>
                  </a:cubicBezTo>
                  <a:cubicBezTo>
                    <a:pt x="0" y="96"/>
                    <a:pt x="0" y="100"/>
                    <a:pt x="3" y="102"/>
                  </a:cubicBezTo>
                  <a:cubicBezTo>
                    <a:pt x="4" y="103"/>
                    <a:pt x="5" y="103"/>
                    <a:pt x="6" y="103"/>
                  </a:cubicBezTo>
                  <a:cubicBezTo>
                    <a:pt x="8" y="103"/>
                    <a:pt x="9" y="103"/>
                    <a:pt x="10" y="102"/>
                  </a:cubicBezTo>
                  <a:cubicBezTo>
                    <a:pt x="24" y="88"/>
                    <a:pt x="31" y="70"/>
                    <a:pt x="31" y="52"/>
                  </a:cubicBezTo>
                  <a:cubicBezTo>
                    <a:pt x="31" y="34"/>
                    <a:pt x="24" y="16"/>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sp>
          <p:nvSpPr>
            <p:cNvPr id="28" name="Freeform 88"/>
            <p:cNvSpPr/>
            <p:nvPr/>
          </p:nvSpPr>
          <p:spPr bwMode="auto">
            <a:xfrm>
              <a:off x="6436879" y="4182118"/>
              <a:ext cx="124789" cy="459224"/>
            </a:xfrm>
            <a:custGeom>
              <a:avLst/>
              <a:gdLst>
                <a:gd name="T0" fmla="*/ 10 w 38"/>
                <a:gd name="T1" fmla="*/ 2 h 138"/>
                <a:gd name="T2" fmla="*/ 2 w 38"/>
                <a:gd name="T3" fmla="*/ 2 h 138"/>
                <a:gd name="T4" fmla="*/ 2 w 38"/>
                <a:gd name="T5" fmla="*/ 9 h 138"/>
                <a:gd name="T6" fmla="*/ 27 w 38"/>
                <a:gd name="T7" fmla="*/ 69 h 138"/>
                <a:gd name="T8" fmla="*/ 2 w 38"/>
                <a:gd name="T9" fmla="*/ 128 h 138"/>
                <a:gd name="T10" fmla="*/ 2 w 38"/>
                <a:gd name="T11" fmla="*/ 136 h 138"/>
                <a:gd name="T12" fmla="*/ 6 w 38"/>
                <a:gd name="T13" fmla="*/ 138 h 138"/>
                <a:gd name="T14" fmla="*/ 10 w 38"/>
                <a:gd name="T15" fmla="*/ 136 h 138"/>
                <a:gd name="T16" fmla="*/ 38 w 38"/>
                <a:gd name="T17" fmla="*/ 69 h 138"/>
                <a:gd name="T18" fmla="*/ 10 w 38"/>
                <a:gd name="T19" fmla="*/ 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138">
                  <a:moveTo>
                    <a:pt x="10" y="2"/>
                  </a:moveTo>
                  <a:cubicBezTo>
                    <a:pt x="8" y="0"/>
                    <a:pt x="5" y="0"/>
                    <a:pt x="2" y="2"/>
                  </a:cubicBezTo>
                  <a:cubicBezTo>
                    <a:pt x="0" y="4"/>
                    <a:pt x="0" y="7"/>
                    <a:pt x="2" y="9"/>
                  </a:cubicBezTo>
                  <a:cubicBezTo>
                    <a:pt x="19" y="26"/>
                    <a:pt x="27" y="47"/>
                    <a:pt x="27" y="69"/>
                  </a:cubicBezTo>
                  <a:cubicBezTo>
                    <a:pt x="27" y="90"/>
                    <a:pt x="19" y="112"/>
                    <a:pt x="2" y="128"/>
                  </a:cubicBezTo>
                  <a:cubicBezTo>
                    <a:pt x="0" y="130"/>
                    <a:pt x="0" y="134"/>
                    <a:pt x="2" y="136"/>
                  </a:cubicBezTo>
                  <a:cubicBezTo>
                    <a:pt x="4" y="137"/>
                    <a:pt x="5" y="138"/>
                    <a:pt x="6" y="138"/>
                  </a:cubicBezTo>
                  <a:cubicBezTo>
                    <a:pt x="8" y="138"/>
                    <a:pt x="9" y="137"/>
                    <a:pt x="10" y="136"/>
                  </a:cubicBezTo>
                  <a:cubicBezTo>
                    <a:pt x="29" y="117"/>
                    <a:pt x="38" y="93"/>
                    <a:pt x="38" y="69"/>
                  </a:cubicBezTo>
                  <a:cubicBezTo>
                    <a:pt x="38" y="45"/>
                    <a:pt x="29" y="20"/>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76" tIns="34288" rIns="68576" bIns="34288" numCol="1" anchor="t" anchorCtr="0" compatLnSpc="1"/>
            <a:lstStyle/>
            <a:p>
              <a:endParaRPr lang="en-US" sz="100">
                <a:solidFill>
                  <a:prstClr val="black"/>
                </a:solidFill>
              </a:endParaRPr>
            </a:p>
          </p:txBody>
        </p:sp>
      </p:grpSp>
      <p:sp>
        <p:nvSpPr>
          <p:cNvPr id="20" name="Freeform 21"/>
          <p:cNvSpPr>
            <a:spLocks noChangeAspect="1" noEditPoints="1"/>
          </p:cNvSpPr>
          <p:nvPr/>
        </p:nvSpPr>
        <p:spPr bwMode="auto">
          <a:xfrm>
            <a:off x="5057577" y="3532546"/>
            <a:ext cx="281973" cy="251007"/>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68576" tIns="34288" rIns="68576" bIns="34288" numCol="1" anchor="t" anchorCtr="0" compatLnSpc="1"/>
          <a:lstStyle/>
          <a:p>
            <a:endParaRPr lang="en-US" sz="100" dirty="0">
              <a:solidFill>
                <a:prstClr val="black"/>
              </a:solidFill>
            </a:endParaRPr>
          </a:p>
        </p:txBody>
      </p:sp>
      <p:sp>
        <p:nvSpPr>
          <p:cNvPr id="43" name="Freeform 49"/>
          <p:cNvSpPr>
            <a:spLocks noChangeAspect="1" noEditPoints="1"/>
          </p:cNvSpPr>
          <p:nvPr/>
        </p:nvSpPr>
        <p:spPr bwMode="auto">
          <a:xfrm>
            <a:off x="5724510" y="2627200"/>
            <a:ext cx="421018" cy="358581"/>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solidFill>
            <a:schemeClr val="bg1"/>
          </a:solidFill>
          <a:ln>
            <a:noFill/>
          </a:ln>
        </p:spPr>
        <p:txBody>
          <a:bodyPr vert="horz" wrap="square" lIns="68576" tIns="34288" rIns="68576" bIns="34288" numCol="1" anchor="t" anchorCtr="0" compatLnSpc="1"/>
          <a:lstStyle/>
          <a:p>
            <a:endParaRPr lang="en-US" sz="100" dirty="0">
              <a:solidFill>
                <a:prstClr val="black"/>
              </a:solidFill>
            </a:endParaRPr>
          </a:p>
        </p:txBody>
      </p:sp>
      <p:sp>
        <p:nvSpPr>
          <p:cNvPr id="44" name="Content Placeholder 2"/>
          <p:cNvSpPr txBox="1"/>
          <p:nvPr/>
        </p:nvSpPr>
        <p:spPr>
          <a:xfrm>
            <a:off x="321945" y="1592580"/>
            <a:ext cx="2579370" cy="1064895"/>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100000"/>
              </a:lnSpc>
              <a:buClr>
                <a:srgbClr val="2B8303">
                  <a:lumMod val="75000"/>
                </a:srgbClr>
              </a:buClr>
            </a:pPr>
            <a:r>
              <a:rPr lang="en-US" altLang="zh-CN"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1</a:t>
            </a:r>
            <a:r>
              <a:rPr lang="zh-CN" altLang="en-US"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a:t>
            </a:r>
            <a:r>
              <a:rPr lang="zh-CN" altLang="en-US" sz="2000" b="1"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影视广告费</a:t>
            </a:r>
            <a:endParaRPr lang="en-US" altLang="zh-CN" sz="2000" b="1" dirty="0">
              <a:solidFill>
                <a:srgbClr val="2B8303"/>
              </a:solidFill>
              <a:latin typeface="微软雅黑" panose="020B0503020204020204" pitchFamily="34" charset="-122"/>
              <a:ea typeface="微软雅黑" panose="020B0503020204020204" pitchFamily="34" charset="-122"/>
              <a:cs typeface="Arial" panose="020B0604020202020204" pitchFamily="34" charset="0"/>
            </a:endParaRPr>
          </a:p>
          <a:p>
            <a:pPr algn="l">
              <a:lnSpc>
                <a:spcPct val="100000"/>
              </a:lnSpc>
              <a:buClr>
                <a:srgbClr val="2B8303">
                  <a:lumMod val="75000"/>
                </a:srgbClr>
              </a:buClr>
            </a:pPr>
            <a:r>
              <a:rPr lang="zh-CN" altLang="en-US"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在营销推广上，三只松鼠一度砸钱“霸占”了一线卫视和视频网站，广告投入巨大</a:t>
            </a:r>
            <a:endParaRPr lang="en-US"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5" name="Content Placeholder 2"/>
          <p:cNvSpPr txBox="1"/>
          <p:nvPr/>
        </p:nvSpPr>
        <p:spPr>
          <a:xfrm>
            <a:off x="6417310" y="1592580"/>
            <a:ext cx="2437130" cy="1496695"/>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buClr>
                <a:srgbClr val="2B8303">
                  <a:lumMod val="75000"/>
                </a:srgbClr>
              </a:buClr>
            </a:pPr>
            <a:r>
              <a:rPr lang="en-US" altLang="zh-CN" sz="2000" b="1" dirty="0">
                <a:solidFill>
                  <a:srgbClr val="2B8303"/>
                </a:solidFill>
                <a:ea typeface="Roboto" panose="02000000000000000000" pitchFamily="2" charset="0"/>
                <a:cs typeface="Arial" panose="020B0604020202020204" pitchFamily="34" charset="0"/>
              </a:rPr>
              <a:t>3</a:t>
            </a:r>
            <a:r>
              <a:rPr lang="zh-CN" altLang="en-US" sz="1420" b="1" dirty="0">
                <a:solidFill>
                  <a:srgbClr val="2B8303"/>
                </a:solidFill>
                <a:ea typeface="Roboto" panose="02000000000000000000" pitchFamily="2" charset="0"/>
                <a:cs typeface="Arial" panose="020B0604020202020204" pitchFamily="34" charset="0"/>
              </a:rPr>
              <a:t>、</a:t>
            </a:r>
            <a:r>
              <a:rPr lang="zh-CN" altLang="en-US"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供应链管理</a:t>
            </a:r>
            <a:r>
              <a:rPr lang="zh-CN" altLang="en-US" sz="18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能力</a:t>
            </a:r>
          </a:p>
          <a:p>
            <a:pPr algn="l">
              <a:buClr>
                <a:srgbClr val="2B8303">
                  <a:lumMod val="75000"/>
                </a:srgbClr>
              </a:buClr>
            </a:pPr>
            <a:r>
              <a:rPr lang="zh-CN" altLang="en-US" sz="2000" dirty="0">
                <a:solidFill>
                  <a:srgbClr val="2B8303"/>
                </a:solidFill>
                <a:latin typeface="微软雅黑" panose="020B0503020204020204" pitchFamily="34" charset="-122"/>
                <a:ea typeface="微软雅黑" panose="020B0503020204020204" pitchFamily="34" charset="-122"/>
                <a:cs typeface="Arial" panose="020B0604020202020204" pitchFamily="34" charset="0"/>
              </a:rPr>
              <a:t>三只松鼠自己并不生产零食，在研产销上只负责研发和销售，生产完全委托代加工。食品安全风险大。</a:t>
            </a:r>
          </a:p>
        </p:txBody>
      </p:sp>
      <p:sp>
        <p:nvSpPr>
          <p:cNvPr id="46" name="Content Placeholder 2"/>
          <p:cNvSpPr txBox="1"/>
          <p:nvPr/>
        </p:nvSpPr>
        <p:spPr>
          <a:xfrm>
            <a:off x="421005" y="3726180"/>
            <a:ext cx="3059430" cy="2458085"/>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90000"/>
              </a:lnSpc>
              <a:buClr>
                <a:srgbClr val="2B8303">
                  <a:lumMod val="75000"/>
                </a:srgbClr>
              </a:buClr>
            </a:pPr>
            <a:r>
              <a:rPr lang="en-US" altLang="zh-CN" sz="2000" b="1" dirty="0">
                <a:solidFill>
                  <a:schemeClr val="accent1">
                    <a:lumMod val="75000"/>
                  </a:schemeClr>
                </a:solidFill>
                <a:ea typeface="Roboto" panose="02000000000000000000" pitchFamily="2" charset="0"/>
                <a:cs typeface="Arial" panose="020B0604020202020204" pitchFamily="34" charset="0"/>
              </a:rPr>
              <a:t>2</a:t>
            </a:r>
            <a:r>
              <a:rPr lang="zh-CN" altLang="en-US" sz="2000" b="1" dirty="0">
                <a:solidFill>
                  <a:schemeClr val="accent1">
                    <a:lumMod val="75000"/>
                  </a:schemeClr>
                </a:solidFill>
                <a:ea typeface="Roboto" panose="02000000000000000000" pitchFamily="2" charset="0"/>
                <a:cs typeface="Arial" panose="020B0604020202020204" pitchFamily="34" charset="0"/>
              </a:rPr>
              <a:t>、</a:t>
            </a:r>
            <a:r>
              <a:rPr lang="zh-CN" altLang="en-US" sz="2000" b="1"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巨额流量费</a:t>
            </a:r>
            <a:endParaRPr lang="en-US" altLang="zh-CN" sz="2000" b="1"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a:p>
            <a:pPr algn="l">
              <a:lnSpc>
                <a:spcPct val="90000"/>
              </a:lnSpc>
              <a:buClr>
                <a:srgbClr val="2B8303">
                  <a:lumMod val="75000"/>
                </a:srgbClr>
              </a:buClr>
            </a:pPr>
            <a:r>
              <a:rPr lang="zh-CN" altLang="en-US" sz="2000" b="1" dirty="0">
                <a:solidFill>
                  <a:schemeClr val="accent1">
                    <a:lumMod val="75000"/>
                  </a:schemeClr>
                </a:solidFill>
                <a:ea typeface="Roboto" panose="02000000000000000000" pitchFamily="2" charset="0"/>
                <a:cs typeface="Arial" panose="020B0604020202020204" pitchFamily="34" charset="0"/>
              </a:rPr>
              <a:t>三只松鼠的销售收入仍主要通过天猫商城、京东等第三方平台实现。今年双十一，三只松鼠</a:t>
            </a:r>
            <a:r>
              <a:rPr lang="en-US" altLang="zh-CN" sz="2000" b="1" dirty="0">
                <a:solidFill>
                  <a:schemeClr val="accent1">
                    <a:lumMod val="75000"/>
                  </a:schemeClr>
                </a:solidFill>
                <a:ea typeface="Roboto" panose="02000000000000000000" pitchFamily="2" charset="0"/>
                <a:cs typeface="Arial" panose="020B0604020202020204" pitchFamily="34" charset="0"/>
              </a:rPr>
              <a:t>13</a:t>
            </a:r>
            <a:r>
              <a:rPr lang="zh-CN" altLang="en-US" sz="2000" b="1" dirty="0">
                <a:solidFill>
                  <a:schemeClr val="accent1">
                    <a:lumMod val="75000"/>
                  </a:schemeClr>
                </a:solidFill>
                <a:ea typeface="Roboto" panose="02000000000000000000" pitchFamily="2" charset="0"/>
                <a:cs typeface="Arial" panose="020B0604020202020204" pitchFamily="34" charset="0"/>
              </a:rPr>
              <a:t>分钟破亿，但三只松鼠的毛利率仅有</a:t>
            </a:r>
            <a:r>
              <a:rPr lang="en-US" altLang="zh-CN" sz="2000" b="1" dirty="0">
                <a:solidFill>
                  <a:schemeClr val="accent1">
                    <a:lumMod val="75000"/>
                  </a:schemeClr>
                </a:solidFill>
                <a:ea typeface="Roboto" panose="02000000000000000000" pitchFamily="2" charset="0"/>
                <a:cs typeface="Arial" panose="020B0604020202020204" pitchFamily="34" charset="0"/>
              </a:rPr>
              <a:t>30%</a:t>
            </a:r>
            <a:r>
              <a:rPr lang="zh-CN" altLang="en-US" sz="2000" b="1" dirty="0">
                <a:solidFill>
                  <a:schemeClr val="accent1">
                    <a:lumMod val="75000"/>
                  </a:schemeClr>
                </a:solidFill>
                <a:ea typeface="Roboto" panose="02000000000000000000" pitchFamily="2" charset="0"/>
                <a:cs typeface="Arial" panose="020B0604020202020204" pitchFamily="34" charset="0"/>
              </a:rPr>
              <a:t>，比同行业低</a:t>
            </a:r>
            <a:r>
              <a:rPr lang="en-US" altLang="zh-CN" sz="2000" b="1" dirty="0">
                <a:solidFill>
                  <a:schemeClr val="accent1">
                    <a:lumMod val="75000"/>
                  </a:schemeClr>
                </a:solidFill>
                <a:ea typeface="Roboto" panose="02000000000000000000" pitchFamily="2" charset="0"/>
                <a:cs typeface="Arial" panose="020B0604020202020204" pitchFamily="34" charset="0"/>
              </a:rPr>
              <a:t>10-20</a:t>
            </a:r>
            <a:r>
              <a:rPr lang="zh-CN" altLang="en-US" sz="2000" b="1" dirty="0">
                <a:solidFill>
                  <a:schemeClr val="accent1">
                    <a:lumMod val="75000"/>
                  </a:schemeClr>
                </a:solidFill>
                <a:ea typeface="Roboto" panose="02000000000000000000" pitchFamily="2" charset="0"/>
                <a:cs typeface="Arial" panose="020B0604020202020204" pitchFamily="34" charset="0"/>
              </a:rPr>
              <a:t>个百分点。</a:t>
            </a:r>
          </a:p>
          <a:p>
            <a:pPr>
              <a:buClr>
                <a:srgbClr val="2B8303">
                  <a:lumMod val="75000"/>
                </a:srgbClr>
              </a:buClr>
            </a:pPr>
            <a:endParaRPr lang="en-US" sz="1200" b="1" dirty="0">
              <a:solidFill>
                <a:srgbClr val="96D624"/>
              </a:solidFill>
              <a:ea typeface="Roboto" panose="02000000000000000000" pitchFamily="2" charset="0"/>
              <a:cs typeface="Arial" panose="020B0604020202020204" pitchFamily="34" charset="0"/>
            </a:endParaRPr>
          </a:p>
        </p:txBody>
      </p:sp>
      <p:sp>
        <p:nvSpPr>
          <p:cNvPr id="47" name="Content Placeholder 2"/>
          <p:cNvSpPr txBox="1"/>
          <p:nvPr/>
        </p:nvSpPr>
        <p:spPr>
          <a:xfrm>
            <a:off x="5339715" y="3891915"/>
            <a:ext cx="2988310" cy="2266950"/>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buClr>
                <a:srgbClr val="2B8303">
                  <a:lumMod val="75000"/>
                </a:srgbClr>
              </a:buClr>
            </a:pPr>
            <a:r>
              <a:rPr lang="en-US" altLang="zh-CN" sz="2000" b="1" dirty="0">
                <a:solidFill>
                  <a:schemeClr val="accent1">
                    <a:lumMod val="75000"/>
                  </a:schemeClr>
                </a:solidFill>
                <a:ea typeface="Roboto" panose="02000000000000000000" pitchFamily="2" charset="0"/>
                <a:cs typeface="Arial" panose="020B0604020202020204" pitchFamily="34" charset="0"/>
              </a:rPr>
              <a:t>4.</a:t>
            </a:r>
            <a:r>
              <a:rPr lang="zh-CN" alt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匿名勒索</a:t>
            </a:r>
            <a:r>
              <a:rPr lang="en-US" altLang="zh-CN"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500</a:t>
            </a:r>
            <a:r>
              <a:rPr lang="zh-CN" alt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万</a:t>
            </a:r>
            <a:endParaRPr lang="en-US" altLang="zh-CN"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a:p>
            <a:pPr algn="l">
              <a:buClr>
                <a:srgbClr val="2B8303">
                  <a:lumMod val="75000"/>
                </a:srgbClr>
              </a:buClr>
            </a:pPr>
            <a:r>
              <a:rPr lang="zh-CN" alt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三只松鼠在</a:t>
            </a:r>
            <a:r>
              <a:rPr lang="en-US" altLang="zh-CN"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12</a:t>
            </a:r>
            <a:r>
              <a:rPr lang="zh-CN" alt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月初收到匿名邮件，自称是自媒体团队，要求三只松鼠出资</a:t>
            </a:r>
            <a:r>
              <a:rPr lang="en-US" altLang="zh-CN"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500</a:t>
            </a:r>
            <a:r>
              <a:rPr lang="zh-CN" alt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rPr>
              <a:t>万元与之“合作”，否则就公开三只松鼠的“相关负面信息”。</a:t>
            </a:r>
            <a:endParaRPr lang="en-US" sz="2000" dirty="0">
              <a:solidFill>
                <a:schemeClr val="accent1">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9" name="文本框 48"/>
          <p:cNvSpPr txBox="1"/>
          <p:nvPr/>
        </p:nvSpPr>
        <p:spPr>
          <a:xfrm>
            <a:off x="289532" y="238743"/>
            <a:ext cx="2371090" cy="744220"/>
          </a:xfrm>
          <a:prstGeom prst="rect">
            <a:avLst/>
          </a:prstGeom>
          <a:noFill/>
        </p:spPr>
        <p:txBody>
          <a:bodyPr wrap="none" lIns="68571" tIns="34286" rIns="68571" bIns="34286" rtlCol="0">
            <a:spAutoFit/>
          </a:bodyPr>
          <a:lstStyle/>
          <a:p>
            <a:pPr algn="ctr" defTabSz="963930"/>
            <a:r>
              <a:rPr lang="zh-CN" altLang="en-US" sz="4400" b="1" dirty="0">
                <a:ea typeface="微软雅黑" panose="020B0503020204020204" pitchFamily="34" charset="-122"/>
                <a:cs typeface="+mn-ea"/>
                <a:sym typeface="+mn-lt"/>
              </a:rPr>
              <a:t>品牌危机</a:t>
            </a:r>
          </a:p>
        </p:txBody>
      </p:sp>
      <p:sp>
        <p:nvSpPr>
          <p:cNvPr id="2" name="矩形 1"/>
          <p:cNvSpPr/>
          <p:nvPr/>
        </p:nvSpPr>
        <p:spPr>
          <a:xfrm>
            <a:off x="2660578" y="983105"/>
            <a:ext cx="6127624" cy="829945"/>
          </a:xfrm>
          <a:prstGeom prst="rect">
            <a:avLst/>
          </a:prstGeom>
        </p:spPr>
        <p:txBody>
          <a:bodyPr wrap="square">
            <a:spAutoFit/>
          </a:bodyPr>
          <a:lstStyle/>
          <a:p>
            <a:r>
              <a:rPr sz="2400" b="1" dirty="0">
                <a:solidFill>
                  <a:schemeClr val="accent1">
                    <a:lumMod val="50000"/>
                  </a:schemeClr>
                </a:solidFill>
                <a:latin typeface="微软雅黑" panose="020B0503020204020204" pitchFamily="34" charset="-122"/>
                <a:ea typeface="微软雅黑" panose="020B0503020204020204" pitchFamily="34" charset="-122"/>
              </a:rPr>
              <a:t>三只松鼠IPO临停 疑遭“自媒体”用负面消息勒索500万</a:t>
            </a:r>
          </a:p>
        </p:txBody>
      </p:sp>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blinds(horizontal)">
                                      <p:cBhvr>
                                        <p:cTn id="7" dur="500"/>
                                        <p:tgtEl>
                                          <p:spTgt spid="4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1500"/>
                                        <p:tgtEl>
                                          <p:spTgt spid="12"/>
                                        </p:tgtEl>
                                      </p:cBhvr>
                                    </p:animEffect>
                                  </p:childTnLst>
                                </p:cTn>
                              </p:par>
                            </p:childTnLst>
                          </p:cTn>
                        </p:par>
                        <p:par>
                          <p:cTn id="17" fill="hold">
                            <p:stCondLst>
                              <p:cond delay="2000"/>
                            </p:stCondLst>
                            <p:childTnLst>
                              <p:par>
                                <p:cTn id="18" presetID="53" presetClass="entr" presetSubtype="16"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750" fill="hold"/>
                                        <p:tgtEl>
                                          <p:spTgt spid="13"/>
                                        </p:tgtEl>
                                        <p:attrNameLst>
                                          <p:attrName>ppt_w</p:attrName>
                                        </p:attrNameLst>
                                      </p:cBhvr>
                                      <p:tavLst>
                                        <p:tav tm="0">
                                          <p:val>
                                            <p:fltVal val="0"/>
                                          </p:val>
                                        </p:tav>
                                        <p:tav tm="100000">
                                          <p:val>
                                            <p:strVal val="#ppt_w"/>
                                          </p:val>
                                        </p:tav>
                                      </p:tavLst>
                                    </p:anim>
                                    <p:anim calcmode="lin" valueType="num">
                                      <p:cBhvr>
                                        <p:cTn id="21" dur="750" fill="hold"/>
                                        <p:tgtEl>
                                          <p:spTgt spid="13"/>
                                        </p:tgtEl>
                                        <p:attrNameLst>
                                          <p:attrName>ppt_h</p:attrName>
                                        </p:attrNameLst>
                                      </p:cBhvr>
                                      <p:tavLst>
                                        <p:tav tm="0">
                                          <p:val>
                                            <p:fltVal val="0"/>
                                          </p:val>
                                        </p:tav>
                                        <p:tav tm="100000">
                                          <p:val>
                                            <p:strVal val="#ppt_h"/>
                                          </p:val>
                                        </p:tav>
                                      </p:tavLst>
                                    </p:anim>
                                    <p:animEffect transition="in" filter="fade">
                                      <p:cBhvr>
                                        <p:cTn id="22" dur="750"/>
                                        <p:tgtEl>
                                          <p:spTgt spid="13"/>
                                        </p:tgtEl>
                                      </p:cBhvr>
                                    </p:animEffect>
                                  </p:childTnLst>
                                </p:cTn>
                              </p:par>
                            </p:childTnLst>
                          </p:cTn>
                        </p:par>
                        <p:par>
                          <p:cTn id="23" fill="hold">
                            <p:stCondLst>
                              <p:cond delay="3000"/>
                            </p:stCondLst>
                            <p:childTnLst>
                              <p:par>
                                <p:cTn id="24" presetID="53" presetClass="entr" presetSubtype="16"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750" fill="hold"/>
                                        <p:tgtEl>
                                          <p:spTgt spid="14"/>
                                        </p:tgtEl>
                                        <p:attrNameLst>
                                          <p:attrName>ppt_w</p:attrName>
                                        </p:attrNameLst>
                                      </p:cBhvr>
                                      <p:tavLst>
                                        <p:tav tm="0">
                                          <p:val>
                                            <p:fltVal val="0"/>
                                          </p:val>
                                        </p:tav>
                                        <p:tav tm="100000">
                                          <p:val>
                                            <p:strVal val="#ppt_w"/>
                                          </p:val>
                                        </p:tav>
                                      </p:tavLst>
                                    </p:anim>
                                    <p:anim calcmode="lin" valueType="num">
                                      <p:cBhvr>
                                        <p:cTn id="27" dur="750" fill="hold"/>
                                        <p:tgtEl>
                                          <p:spTgt spid="14"/>
                                        </p:tgtEl>
                                        <p:attrNameLst>
                                          <p:attrName>ppt_h</p:attrName>
                                        </p:attrNameLst>
                                      </p:cBhvr>
                                      <p:tavLst>
                                        <p:tav tm="0">
                                          <p:val>
                                            <p:fltVal val="0"/>
                                          </p:val>
                                        </p:tav>
                                        <p:tav tm="100000">
                                          <p:val>
                                            <p:strVal val="#ppt_h"/>
                                          </p:val>
                                        </p:tav>
                                      </p:tavLst>
                                    </p:anim>
                                    <p:animEffect transition="in" filter="fade">
                                      <p:cBhvr>
                                        <p:cTn id="28" dur="750"/>
                                        <p:tgtEl>
                                          <p:spTgt spid="14"/>
                                        </p:tgtEl>
                                      </p:cBhvr>
                                    </p:animEffect>
                                  </p:childTnLst>
                                </p:cTn>
                              </p:par>
                            </p:childTnLst>
                          </p:cTn>
                        </p:par>
                        <p:par>
                          <p:cTn id="29" fill="hold">
                            <p:stCondLst>
                              <p:cond delay="4000"/>
                            </p:stCondLst>
                            <p:childTnLst>
                              <p:par>
                                <p:cTn id="30" presetID="53" presetClass="entr" presetSubtype="16"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750" fill="hold"/>
                                        <p:tgtEl>
                                          <p:spTgt spid="15"/>
                                        </p:tgtEl>
                                        <p:attrNameLst>
                                          <p:attrName>ppt_w</p:attrName>
                                        </p:attrNameLst>
                                      </p:cBhvr>
                                      <p:tavLst>
                                        <p:tav tm="0">
                                          <p:val>
                                            <p:fltVal val="0"/>
                                          </p:val>
                                        </p:tav>
                                        <p:tav tm="100000">
                                          <p:val>
                                            <p:strVal val="#ppt_w"/>
                                          </p:val>
                                        </p:tav>
                                      </p:tavLst>
                                    </p:anim>
                                    <p:anim calcmode="lin" valueType="num">
                                      <p:cBhvr>
                                        <p:cTn id="33" dur="750" fill="hold"/>
                                        <p:tgtEl>
                                          <p:spTgt spid="15"/>
                                        </p:tgtEl>
                                        <p:attrNameLst>
                                          <p:attrName>ppt_h</p:attrName>
                                        </p:attrNameLst>
                                      </p:cBhvr>
                                      <p:tavLst>
                                        <p:tav tm="0">
                                          <p:val>
                                            <p:fltVal val="0"/>
                                          </p:val>
                                        </p:tav>
                                        <p:tav tm="100000">
                                          <p:val>
                                            <p:strVal val="#ppt_h"/>
                                          </p:val>
                                        </p:tav>
                                      </p:tavLst>
                                    </p:anim>
                                    <p:animEffect transition="in" filter="fade">
                                      <p:cBhvr>
                                        <p:cTn id="34" dur="750"/>
                                        <p:tgtEl>
                                          <p:spTgt spid="15"/>
                                        </p:tgtEl>
                                      </p:cBhvr>
                                    </p:animEffect>
                                  </p:childTnLst>
                                </p:cTn>
                              </p:par>
                            </p:childTnLst>
                          </p:cTn>
                        </p:par>
                        <p:par>
                          <p:cTn id="35" fill="hold">
                            <p:stCondLst>
                              <p:cond delay="5000"/>
                            </p:stCondLst>
                            <p:childTnLst>
                              <p:par>
                                <p:cTn id="36" presetID="53" presetClass="entr" presetSubtype="16"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750" fill="hold"/>
                                        <p:tgtEl>
                                          <p:spTgt spid="16"/>
                                        </p:tgtEl>
                                        <p:attrNameLst>
                                          <p:attrName>ppt_w</p:attrName>
                                        </p:attrNameLst>
                                      </p:cBhvr>
                                      <p:tavLst>
                                        <p:tav tm="0">
                                          <p:val>
                                            <p:fltVal val="0"/>
                                          </p:val>
                                        </p:tav>
                                        <p:tav tm="100000">
                                          <p:val>
                                            <p:strVal val="#ppt_w"/>
                                          </p:val>
                                        </p:tav>
                                      </p:tavLst>
                                    </p:anim>
                                    <p:anim calcmode="lin" valueType="num">
                                      <p:cBhvr>
                                        <p:cTn id="39" dur="750" fill="hold"/>
                                        <p:tgtEl>
                                          <p:spTgt spid="16"/>
                                        </p:tgtEl>
                                        <p:attrNameLst>
                                          <p:attrName>ppt_h</p:attrName>
                                        </p:attrNameLst>
                                      </p:cBhvr>
                                      <p:tavLst>
                                        <p:tav tm="0">
                                          <p:val>
                                            <p:fltVal val="0"/>
                                          </p:val>
                                        </p:tav>
                                        <p:tav tm="100000">
                                          <p:val>
                                            <p:strVal val="#ppt_h"/>
                                          </p:val>
                                        </p:tav>
                                      </p:tavLst>
                                    </p:anim>
                                    <p:animEffect transition="in" filter="fade">
                                      <p:cBhvr>
                                        <p:cTn id="40" dur="750"/>
                                        <p:tgtEl>
                                          <p:spTgt spid="16"/>
                                        </p:tgtEl>
                                      </p:cBhvr>
                                    </p:animEffect>
                                  </p:childTnLst>
                                </p:cTn>
                              </p:par>
                            </p:childTnLst>
                          </p:cTn>
                        </p:par>
                        <p:par>
                          <p:cTn id="41" fill="hold">
                            <p:stCondLst>
                              <p:cond delay="6000"/>
                            </p:stCondLst>
                            <p:childTnLst>
                              <p:par>
                                <p:cTn id="42" presetID="53" presetClass="entr" presetSubtype="16" fill="hold" grpId="0" nodeType="after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750" fill="hold"/>
                                        <p:tgtEl>
                                          <p:spTgt spid="17"/>
                                        </p:tgtEl>
                                        <p:attrNameLst>
                                          <p:attrName>ppt_w</p:attrName>
                                        </p:attrNameLst>
                                      </p:cBhvr>
                                      <p:tavLst>
                                        <p:tav tm="0">
                                          <p:val>
                                            <p:fltVal val="0"/>
                                          </p:val>
                                        </p:tav>
                                        <p:tav tm="100000">
                                          <p:val>
                                            <p:strVal val="#ppt_w"/>
                                          </p:val>
                                        </p:tav>
                                      </p:tavLst>
                                    </p:anim>
                                    <p:anim calcmode="lin" valueType="num">
                                      <p:cBhvr>
                                        <p:cTn id="45" dur="750" fill="hold"/>
                                        <p:tgtEl>
                                          <p:spTgt spid="17"/>
                                        </p:tgtEl>
                                        <p:attrNameLst>
                                          <p:attrName>ppt_h</p:attrName>
                                        </p:attrNameLst>
                                      </p:cBhvr>
                                      <p:tavLst>
                                        <p:tav tm="0">
                                          <p:val>
                                            <p:fltVal val="0"/>
                                          </p:val>
                                        </p:tav>
                                        <p:tav tm="100000">
                                          <p:val>
                                            <p:strVal val="#ppt_h"/>
                                          </p:val>
                                        </p:tav>
                                      </p:tavLst>
                                    </p:anim>
                                    <p:animEffect transition="in" filter="fade">
                                      <p:cBhvr>
                                        <p:cTn id="46" dur="750"/>
                                        <p:tgtEl>
                                          <p:spTgt spid="17"/>
                                        </p:tgtEl>
                                      </p:cBhvr>
                                    </p:animEffect>
                                  </p:childTnLst>
                                </p:cTn>
                              </p:par>
                            </p:childTnLst>
                          </p:cTn>
                        </p:par>
                        <p:par>
                          <p:cTn id="47" fill="hold">
                            <p:stCondLst>
                              <p:cond delay="7000"/>
                            </p:stCondLst>
                            <p:childTnLst>
                              <p:par>
                                <p:cTn id="48" presetID="53" presetClass="entr" presetSubtype="16" fill="hold" nodeType="after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p:cTn id="50" dur="750" fill="hold"/>
                                        <p:tgtEl>
                                          <p:spTgt spid="21"/>
                                        </p:tgtEl>
                                        <p:attrNameLst>
                                          <p:attrName>ppt_w</p:attrName>
                                        </p:attrNameLst>
                                      </p:cBhvr>
                                      <p:tavLst>
                                        <p:tav tm="0">
                                          <p:val>
                                            <p:fltVal val="0"/>
                                          </p:val>
                                        </p:tav>
                                        <p:tav tm="100000">
                                          <p:val>
                                            <p:strVal val="#ppt_w"/>
                                          </p:val>
                                        </p:tav>
                                      </p:tavLst>
                                    </p:anim>
                                    <p:anim calcmode="lin" valueType="num">
                                      <p:cBhvr>
                                        <p:cTn id="51" dur="750" fill="hold"/>
                                        <p:tgtEl>
                                          <p:spTgt spid="21"/>
                                        </p:tgtEl>
                                        <p:attrNameLst>
                                          <p:attrName>ppt_h</p:attrName>
                                        </p:attrNameLst>
                                      </p:cBhvr>
                                      <p:tavLst>
                                        <p:tav tm="0">
                                          <p:val>
                                            <p:fltVal val="0"/>
                                          </p:val>
                                        </p:tav>
                                        <p:tav tm="100000">
                                          <p:val>
                                            <p:strVal val="#ppt_h"/>
                                          </p:val>
                                        </p:tav>
                                      </p:tavLst>
                                    </p:anim>
                                    <p:animEffect transition="in" filter="fade">
                                      <p:cBhvr>
                                        <p:cTn id="52" dur="750"/>
                                        <p:tgtEl>
                                          <p:spTgt spid="21"/>
                                        </p:tgtEl>
                                      </p:cBhvr>
                                    </p:animEffect>
                                  </p:childTnLst>
                                </p:cTn>
                              </p:par>
                            </p:childTnLst>
                          </p:cTn>
                        </p:par>
                        <p:par>
                          <p:cTn id="53" fill="hold">
                            <p:stCondLst>
                              <p:cond delay="8000"/>
                            </p:stCondLst>
                            <p:childTnLst>
                              <p:par>
                                <p:cTn id="54" presetID="53" presetClass="entr" presetSubtype="16" fill="hold" nodeType="after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p:cTn id="56" dur="750" fill="hold"/>
                                        <p:tgtEl>
                                          <p:spTgt spid="23"/>
                                        </p:tgtEl>
                                        <p:attrNameLst>
                                          <p:attrName>ppt_w</p:attrName>
                                        </p:attrNameLst>
                                      </p:cBhvr>
                                      <p:tavLst>
                                        <p:tav tm="0">
                                          <p:val>
                                            <p:fltVal val="0"/>
                                          </p:val>
                                        </p:tav>
                                        <p:tav tm="100000">
                                          <p:val>
                                            <p:strVal val="#ppt_w"/>
                                          </p:val>
                                        </p:tav>
                                      </p:tavLst>
                                    </p:anim>
                                    <p:anim calcmode="lin" valueType="num">
                                      <p:cBhvr>
                                        <p:cTn id="57" dur="750" fill="hold"/>
                                        <p:tgtEl>
                                          <p:spTgt spid="23"/>
                                        </p:tgtEl>
                                        <p:attrNameLst>
                                          <p:attrName>ppt_h</p:attrName>
                                        </p:attrNameLst>
                                      </p:cBhvr>
                                      <p:tavLst>
                                        <p:tav tm="0">
                                          <p:val>
                                            <p:fltVal val="0"/>
                                          </p:val>
                                        </p:tav>
                                        <p:tav tm="100000">
                                          <p:val>
                                            <p:strVal val="#ppt_h"/>
                                          </p:val>
                                        </p:tav>
                                      </p:tavLst>
                                    </p:anim>
                                    <p:animEffect transition="in" filter="fade">
                                      <p:cBhvr>
                                        <p:cTn id="58" dur="750"/>
                                        <p:tgtEl>
                                          <p:spTgt spid="23"/>
                                        </p:tgtEl>
                                      </p:cBhvr>
                                    </p:animEffect>
                                  </p:childTnLst>
                                </p:cTn>
                              </p:par>
                            </p:childTnLst>
                          </p:cTn>
                        </p:par>
                        <p:par>
                          <p:cTn id="59" fill="hold">
                            <p:stCondLst>
                              <p:cond delay="9000"/>
                            </p:stCondLst>
                            <p:childTnLst>
                              <p:par>
                                <p:cTn id="60" presetID="53" presetClass="entr" presetSubtype="16" fill="hold" nodeType="after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p:cTn id="62" dur="750" fill="hold"/>
                                        <p:tgtEl>
                                          <p:spTgt spid="22"/>
                                        </p:tgtEl>
                                        <p:attrNameLst>
                                          <p:attrName>ppt_w</p:attrName>
                                        </p:attrNameLst>
                                      </p:cBhvr>
                                      <p:tavLst>
                                        <p:tav tm="0">
                                          <p:val>
                                            <p:fltVal val="0"/>
                                          </p:val>
                                        </p:tav>
                                        <p:tav tm="100000">
                                          <p:val>
                                            <p:strVal val="#ppt_w"/>
                                          </p:val>
                                        </p:tav>
                                      </p:tavLst>
                                    </p:anim>
                                    <p:anim calcmode="lin" valueType="num">
                                      <p:cBhvr>
                                        <p:cTn id="63" dur="750" fill="hold"/>
                                        <p:tgtEl>
                                          <p:spTgt spid="22"/>
                                        </p:tgtEl>
                                        <p:attrNameLst>
                                          <p:attrName>ppt_h</p:attrName>
                                        </p:attrNameLst>
                                      </p:cBhvr>
                                      <p:tavLst>
                                        <p:tav tm="0">
                                          <p:val>
                                            <p:fltVal val="0"/>
                                          </p:val>
                                        </p:tav>
                                        <p:tav tm="100000">
                                          <p:val>
                                            <p:strVal val="#ppt_h"/>
                                          </p:val>
                                        </p:tav>
                                      </p:tavLst>
                                    </p:anim>
                                    <p:animEffect transition="in" filter="fade">
                                      <p:cBhvr>
                                        <p:cTn id="64" dur="750"/>
                                        <p:tgtEl>
                                          <p:spTgt spid="22"/>
                                        </p:tgtEl>
                                      </p:cBhvr>
                                    </p:animEffect>
                                  </p:childTnLst>
                                </p:cTn>
                              </p:par>
                            </p:childTnLst>
                          </p:cTn>
                        </p:par>
                        <p:par>
                          <p:cTn id="65" fill="hold">
                            <p:stCondLst>
                              <p:cond delay="10000"/>
                            </p:stCondLst>
                            <p:childTnLst>
                              <p:par>
                                <p:cTn id="66" presetID="53" presetClass="entr" presetSubtype="16" fill="hold" grpId="0" nodeType="afterEffect">
                                  <p:stCondLst>
                                    <p:cond delay="0"/>
                                  </p:stCondLst>
                                  <p:childTnLst>
                                    <p:set>
                                      <p:cBhvr>
                                        <p:cTn id="67" dur="1" fill="hold">
                                          <p:stCondLst>
                                            <p:cond delay="0"/>
                                          </p:stCondLst>
                                        </p:cTn>
                                        <p:tgtEl>
                                          <p:spTgt spid="20"/>
                                        </p:tgtEl>
                                        <p:attrNameLst>
                                          <p:attrName>style.visibility</p:attrName>
                                        </p:attrNameLst>
                                      </p:cBhvr>
                                      <p:to>
                                        <p:strVal val="visible"/>
                                      </p:to>
                                    </p:set>
                                    <p:anim calcmode="lin" valueType="num">
                                      <p:cBhvr>
                                        <p:cTn id="68" dur="750" fill="hold"/>
                                        <p:tgtEl>
                                          <p:spTgt spid="20"/>
                                        </p:tgtEl>
                                        <p:attrNameLst>
                                          <p:attrName>ppt_w</p:attrName>
                                        </p:attrNameLst>
                                      </p:cBhvr>
                                      <p:tavLst>
                                        <p:tav tm="0">
                                          <p:val>
                                            <p:fltVal val="0"/>
                                          </p:val>
                                        </p:tav>
                                        <p:tav tm="100000">
                                          <p:val>
                                            <p:strVal val="#ppt_w"/>
                                          </p:val>
                                        </p:tav>
                                      </p:tavLst>
                                    </p:anim>
                                    <p:anim calcmode="lin" valueType="num">
                                      <p:cBhvr>
                                        <p:cTn id="69" dur="750" fill="hold"/>
                                        <p:tgtEl>
                                          <p:spTgt spid="20"/>
                                        </p:tgtEl>
                                        <p:attrNameLst>
                                          <p:attrName>ppt_h</p:attrName>
                                        </p:attrNameLst>
                                      </p:cBhvr>
                                      <p:tavLst>
                                        <p:tav tm="0">
                                          <p:val>
                                            <p:fltVal val="0"/>
                                          </p:val>
                                        </p:tav>
                                        <p:tav tm="100000">
                                          <p:val>
                                            <p:strVal val="#ppt_h"/>
                                          </p:val>
                                        </p:tav>
                                      </p:tavLst>
                                    </p:anim>
                                    <p:animEffect transition="in" filter="fade">
                                      <p:cBhvr>
                                        <p:cTn id="70" dur="750"/>
                                        <p:tgtEl>
                                          <p:spTgt spid="20"/>
                                        </p:tgtEl>
                                      </p:cBhvr>
                                    </p:animEffect>
                                  </p:childTnLst>
                                </p:cTn>
                              </p:par>
                            </p:childTnLst>
                          </p:cTn>
                        </p:par>
                        <p:par>
                          <p:cTn id="71" fill="hold">
                            <p:stCondLst>
                              <p:cond delay="11000"/>
                            </p:stCondLst>
                            <p:childTnLst>
                              <p:par>
                                <p:cTn id="72" presetID="53" presetClass="entr" presetSubtype="16" fill="hold" grpId="0" nodeType="afterEffect">
                                  <p:stCondLst>
                                    <p:cond delay="0"/>
                                  </p:stCondLst>
                                  <p:childTnLst>
                                    <p:set>
                                      <p:cBhvr>
                                        <p:cTn id="73" dur="1" fill="hold">
                                          <p:stCondLst>
                                            <p:cond delay="0"/>
                                          </p:stCondLst>
                                        </p:cTn>
                                        <p:tgtEl>
                                          <p:spTgt spid="43"/>
                                        </p:tgtEl>
                                        <p:attrNameLst>
                                          <p:attrName>style.visibility</p:attrName>
                                        </p:attrNameLst>
                                      </p:cBhvr>
                                      <p:to>
                                        <p:strVal val="visible"/>
                                      </p:to>
                                    </p:set>
                                    <p:anim calcmode="lin" valueType="num">
                                      <p:cBhvr>
                                        <p:cTn id="74" dur="750" fill="hold"/>
                                        <p:tgtEl>
                                          <p:spTgt spid="43"/>
                                        </p:tgtEl>
                                        <p:attrNameLst>
                                          <p:attrName>ppt_w</p:attrName>
                                        </p:attrNameLst>
                                      </p:cBhvr>
                                      <p:tavLst>
                                        <p:tav tm="0">
                                          <p:val>
                                            <p:fltVal val="0"/>
                                          </p:val>
                                        </p:tav>
                                        <p:tav tm="100000">
                                          <p:val>
                                            <p:strVal val="#ppt_w"/>
                                          </p:val>
                                        </p:tav>
                                      </p:tavLst>
                                    </p:anim>
                                    <p:anim calcmode="lin" valueType="num">
                                      <p:cBhvr>
                                        <p:cTn id="75" dur="750" fill="hold"/>
                                        <p:tgtEl>
                                          <p:spTgt spid="43"/>
                                        </p:tgtEl>
                                        <p:attrNameLst>
                                          <p:attrName>ppt_h</p:attrName>
                                        </p:attrNameLst>
                                      </p:cBhvr>
                                      <p:tavLst>
                                        <p:tav tm="0">
                                          <p:val>
                                            <p:fltVal val="0"/>
                                          </p:val>
                                        </p:tav>
                                        <p:tav tm="100000">
                                          <p:val>
                                            <p:strVal val="#ppt_h"/>
                                          </p:val>
                                        </p:tav>
                                      </p:tavLst>
                                    </p:anim>
                                    <p:animEffect transition="in" filter="fade">
                                      <p:cBhvr>
                                        <p:cTn id="76" dur="750"/>
                                        <p:tgtEl>
                                          <p:spTgt spid="43"/>
                                        </p:tgtEl>
                                      </p:cBhvr>
                                    </p:animEffect>
                                  </p:childTnLst>
                                </p:cTn>
                              </p:par>
                            </p:childTnLst>
                          </p:cTn>
                        </p:par>
                        <p:par>
                          <p:cTn id="77" fill="hold">
                            <p:stCondLst>
                              <p:cond delay="12000"/>
                            </p:stCondLst>
                            <p:childTnLst>
                              <p:par>
                                <p:cTn id="78" presetID="22" presetClass="entr" presetSubtype="2" fill="hold" grpId="0" nodeType="afterEffect">
                                  <p:stCondLst>
                                    <p:cond delay="0"/>
                                  </p:stCondLst>
                                  <p:childTnLst>
                                    <p:set>
                                      <p:cBhvr>
                                        <p:cTn id="79" dur="1" fill="hold">
                                          <p:stCondLst>
                                            <p:cond delay="0"/>
                                          </p:stCondLst>
                                        </p:cTn>
                                        <p:tgtEl>
                                          <p:spTgt spid="44"/>
                                        </p:tgtEl>
                                        <p:attrNameLst>
                                          <p:attrName>style.visibility</p:attrName>
                                        </p:attrNameLst>
                                      </p:cBhvr>
                                      <p:to>
                                        <p:strVal val="visible"/>
                                      </p:to>
                                    </p:set>
                                    <p:animEffect transition="in" filter="wipe(right)">
                                      <p:cBhvr>
                                        <p:cTn id="80" dur="750"/>
                                        <p:tgtEl>
                                          <p:spTgt spid="44"/>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45"/>
                                        </p:tgtEl>
                                        <p:attrNameLst>
                                          <p:attrName>style.visibility</p:attrName>
                                        </p:attrNameLst>
                                      </p:cBhvr>
                                      <p:to>
                                        <p:strVal val="visible"/>
                                      </p:to>
                                    </p:set>
                                    <p:animEffect transition="in" filter="wipe(left)">
                                      <p:cBhvr>
                                        <p:cTn id="83" dur="750"/>
                                        <p:tgtEl>
                                          <p:spTgt spid="45"/>
                                        </p:tgtEl>
                                      </p:cBhvr>
                                    </p:animEffect>
                                  </p:childTnLst>
                                </p:cTn>
                              </p:par>
                              <p:par>
                                <p:cTn id="84" presetID="22" presetClass="entr" presetSubtype="2" fill="hold" grpId="0" nodeType="withEffect">
                                  <p:stCondLst>
                                    <p:cond delay="0"/>
                                  </p:stCondLst>
                                  <p:childTnLst>
                                    <p:set>
                                      <p:cBhvr>
                                        <p:cTn id="85" dur="1" fill="hold">
                                          <p:stCondLst>
                                            <p:cond delay="0"/>
                                          </p:stCondLst>
                                        </p:cTn>
                                        <p:tgtEl>
                                          <p:spTgt spid="46"/>
                                        </p:tgtEl>
                                        <p:attrNameLst>
                                          <p:attrName>style.visibility</p:attrName>
                                        </p:attrNameLst>
                                      </p:cBhvr>
                                      <p:to>
                                        <p:strVal val="visible"/>
                                      </p:to>
                                    </p:set>
                                    <p:animEffect transition="in" filter="wipe(right)">
                                      <p:cBhvr>
                                        <p:cTn id="86" dur="750"/>
                                        <p:tgtEl>
                                          <p:spTgt spid="46"/>
                                        </p:tgtEl>
                                      </p:cBhvr>
                                    </p:animEffect>
                                  </p:childTnLst>
                                </p:cTn>
                              </p:par>
                              <p:par>
                                <p:cTn id="87" presetID="22" presetClass="entr" presetSubtype="8" fill="hold" grpId="0" nodeType="withEffect">
                                  <p:stCondLst>
                                    <p:cond delay="0"/>
                                  </p:stCondLst>
                                  <p:childTnLst>
                                    <p:set>
                                      <p:cBhvr>
                                        <p:cTn id="88" dur="1" fill="hold">
                                          <p:stCondLst>
                                            <p:cond delay="0"/>
                                          </p:stCondLst>
                                        </p:cTn>
                                        <p:tgtEl>
                                          <p:spTgt spid="47"/>
                                        </p:tgtEl>
                                        <p:attrNameLst>
                                          <p:attrName>style.visibility</p:attrName>
                                        </p:attrNameLst>
                                      </p:cBhvr>
                                      <p:to>
                                        <p:strVal val="visible"/>
                                      </p:to>
                                    </p:set>
                                    <p:animEffect transition="in" filter="wipe(left)">
                                      <p:cBhvr>
                                        <p:cTn id="89" dur="7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14" grpId="0" bldLvl="0" animBg="1"/>
      <p:bldP spid="15" grpId="0" bldLvl="0" animBg="1"/>
      <p:bldP spid="16" grpId="0" bldLvl="0" animBg="1"/>
      <p:bldP spid="17" grpId="0" bldLvl="0" animBg="1"/>
      <p:bldP spid="20" grpId="0" bldLvl="0" animBg="1"/>
      <p:bldP spid="43" grpId="0" bldLvl="0" animBg="1"/>
      <p:bldP spid="44" grpId="0"/>
      <p:bldP spid="45" grpId="0"/>
      <p:bldP spid="46" grpId="0"/>
      <p:bldP spid="47" grpId="0"/>
      <p:bldP spid="49" grpId="0"/>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54653" y="5535911"/>
            <a:ext cx="389943" cy="229870"/>
          </a:xfrm>
          <a:prstGeom prst="rect">
            <a:avLst/>
          </a:prstGeom>
          <a:noFill/>
        </p:spPr>
        <p:txBody>
          <a:bodyPr wrap="square" rtlCol="0">
            <a:spAutoFit/>
          </a:bodyPr>
          <a:lstStyle/>
          <a:p>
            <a:fld id="{F3C5028F-8D3B-45CC-A1ED-22F09E87F5E5}" type="slidenum">
              <a:rPr lang="id-ID" sz="900">
                <a:solidFill>
                  <a:schemeClr val="bg1"/>
                </a:solidFill>
              </a:rPr>
              <a:t>27</a:t>
            </a:fld>
            <a:endParaRPr lang="id-ID" sz="900" dirty="0">
              <a:solidFill>
                <a:schemeClr val="bg1"/>
              </a:solidFill>
            </a:endParaRPr>
          </a:p>
        </p:txBody>
      </p:sp>
      <p:sp>
        <p:nvSpPr>
          <p:cNvPr id="133" name="Rectangle 132"/>
          <p:cNvSpPr/>
          <p:nvPr/>
        </p:nvSpPr>
        <p:spPr bwMode="auto">
          <a:xfrm>
            <a:off x="1584960" y="1317625"/>
            <a:ext cx="2338070" cy="916305"/>
          </a:xfrm>
          <a:prstGeom prst="rect">
            <a:avLst/>
          </a:prstGeom>
          <a:ln>
            <a:prstDash val="sysDot"/>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style>
          <a:lnRef idx="2">
            <a:schemeClr val="accent5"/>
          </a:lnRef>
          <a:fillRef idx="1">
            <a:schemeClr val="lt1"/>
          </a:fillRef>
          <a:effectRef idx="0">
            <a:schemeClr val="accent5"/>
          </a:effectRef>
          <a:fontRef idx="minor">
            <a:schemeClr val="dk1"/>
          </a:fontRef>
        </p:style>
        <p:txBody>
          <a:bodyPr lIns="0" tIns="0" rIns="0" bIns="0" anchor="ctr"/>
          <a:lstStyle/>
          <a:p>
            <a:pPr fontAlgn="auto">
              <a:lnSpc>
                <a:spcPct val="110000"/>
              </a:lnSpc>
              <a:spcBef>
                <a:spcPts val="0"/>
              </a:spcBef>
              <a:spcAft>
                <a:spcPts val="0"/>
              </a:spcAft>
              <a:defRPr/>
            </a:pPr>
            <a:r>
              <a:rPr lang="en-US" altLang="zh-CN" sz="1705" b="1" dirty="0">
                <a:latin typeface="微软雅黑" panose="020B0503020204020204" pitchFamily="34" charset="-122"/>
                <a:ea typeface="微软雅黑" panose="020B0503020204020204" pitchFamily="34" charset="-122"/>
                <a:sym typeface="+mn-ea"/>
              </a:rPr>
              <a:t> </a:t>
            </a:r>
            <a:r>
              <a:rPr lang="zh-CN" altLang="en-US" sz="2800" b="1" dirty="0">
                <a:latin typeface="微软雅黑" panose="020B0503020204020204" pitchFamily="34" charset="-122"/>
                <a:ea typeface="微软雅黑" panose="020B0503020204020204" pitchFamily="34" charset="-122"/>
                <a:sym typeface="+mn-ea"/>
              </a:rPr>
              <a:t>建立安全健康的品牌形象</a:t>
            </a:r>
            <a:endParaRPr lang="zh-CN" altLang="en-US" sz="2800" b="1" dirty="0">
              <a:solidFill>
                <a:schemeClr val="bg1">
                  <a:lumMod val="65000"/>
                </a:schemeClr>
              </a:solidFill>
              <a:latin typeface="微软雅黑" panose="020B0503020204020204" pitchFamily="34" charset="-122"/>
              <a:ea typeface="微软雅黑" panose="020B0503020204020204" pitchFamily="34" charset="-122"/>
              <a:cs typeface="Lato Light" charset="0"/>
              <a:sym typeface="+mn-ea"/>
            </a:endParaRPr>
          </a:p>
        </p:txBody>
      </p:sp>
      <p:grpSp>
        <p:nvGrpSpPr>
          <p:cNvPr id="169" name="Group 168"/>
          <p:cNvGrpSpPr/>
          <p:nvPr/>
        </p:nvGrpSpPr>
        <p:grpSpPr>
          <a:xfrm>
            <a:off x="658557" y="1443370"/>
            <a:ext cx="603881" cy="626350"/>
            <a:chOff x="877790" y="2050985"/>
            <a:chExt cx="805218" cy="835179"/>
          </a:xfrm>
        </p:grpSpPr>
        <p:sp>
          <p:nvSpPr>
            <p:cNvPr id="137" name="Flowchart: Document 136"/>
            <p:cNvSpPr>
              <a:spLocks noChangeAspect="1"/>
            </p:cNvSpPr>
            <p:nvPr/>
          </p:nvSpPr>
          <p:spPr>
            <a:xfrm>
              <a:off x="877790" y="2050985"/>
              <a:ext cx="805218" cy="835179"/>
            </a:xfrm>
            <a:prstGeom prst="flowChartDocumen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d-ID" sz="100"/>
            </a:p>
          </p:txBody>
        </p:sp>
        <p:sp>
          <p:nvSpPr>
            <p:cNvPr id="160" name="Rectangle 159"/>
            <p:cNvSpPr/>
            <p:nvPr/>
          </p:nvSpPr>
          <p:spPr bwMode="auto">
            <a:xfrm>
              <a:off x="877790" y="2301055"/>
              <a:ext cx="805218" cy="319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lnSpc>
                  <a:spcPct val="70000"/>
                </a:lnSpc>
              </a:pPr>
              <a:r>
                <a:rPr lang="id-ID" altLang="id-ID" sz="1800" dirty="0">
                  <a:solidFill>
                    <a:schemeClr val="accent1"/>
                  </a:solidFill>
                  <a:latin typeface="Lato" panose="020F0502020204030203" pitchFamily="34" charset="0"/>
                  <a:ea typeface="MS PGothic" panose="020B0600070205080204" pitchFamily="34" charset="-128"/>
                  <a:cs typeface="Arial" panose="020B0604020202020204" pitchFamily="34" charset="0"/>
                  <a:sym typeface="Bebas Neue" charset="0"/>
                </a:rPr>
                <a:t>01</a:t>
              </a:r>
              <a:endParaRPr lang="en-US" altLang="id-ID" sz="1800" dirty="0">
                <a:solidFill>
                  <a:schemeClr val="accent1"/>
                </a:solidFill>
                <a:latin typeface="Lato" panose="020F0502020204030203" pitchFamily="34" charset="0"/>
                <a:ea typeface="MS PGothic" panose="020B0600070205080204" pitchFamily="34" charset="-128"/>
                <a:cs typeface="Arial" panose="020B0604020202020204" pitchFamily="34" charset="0"/>
                <a:sym typeface="Bebas Neue" charset="0"/>
              </a:endParaRPr>
            </a:p>
          </p:txBody>
        </p:sp>
      </p:grpSp>
      <p:grpSp>
        <p:nvGrpSpPr>
          <p:cNvPr id="174" name="Group 173"/>
          <p:cNvGrpSpPr/>
          <p:nvPr/>
        </p:nvGrpSpPr>
        <p:grpSpPr>
          <a:xfrm>
            <a:off x="5172205" y="1436865"/>
            <a:ext cx="603881" cy="626350"/>
            <a:chOff x="4564958" y="2050985"/>
            <a:chExt cx="805218" cy="835179"/>
          </a:xfrm>
        </p:grpSpPr>
        <p:sp>
          <p:nvSpPr>
            <p:cNvPr id="143" name="Flowchart: Document 142"/>
            <p:cNvSpPr>
              <a:spLocks noChangeAspect="1"/>
            </p:cNvSpPr>
            <p:nvPr/>
          </p:nvSpPr>
          <p:spPr>
            <a:xfrm>
              <a:off x="4564958" y="2050985"/>
              <a:ext cx="805218" cy="835179"/>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161" name="Rectangle 160"/>
            <p:cNvSpPr/>
            <p:nvPr/>
          </p:nvSpPr>
          <p:spPr bwMode="auto">
            <a:xfrm>
              <a:off x="4564958" y="2301055"/>
              <a:ext cx="805218" cy="319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lnSpc>
                  <a:spcPct val="70000"/>
                </a:lnSpc>
              </a:pPr>
              <a:r>
                <a:rPr lang="id-ID" altLang="id-ID" sz="1800" dirty="0">
                  <a:solidFill>
                    <a:schemeClr val="accent2"/>
                  </a:solidFill>
                  <a:latin typeface="Lato" panose="020F0502020204030203" pitchFamily="34" charset="0"/>
                  <a:ea typeface="MS PGothic" panose="020B0600070205080204" pitchFamily="34" charset="-128"/>
                  <a:cs typeface="Arial" panose="020B0604020202020204" pitchFamily="34" charset="0"/>
                  <a:sym typeface="Bebas Neue" charset="0"/>
                </a:rPr>
                <a:t>02</a:t>
              </a:r>
              <a:endParaRPr lang="en-US" altLang="id-ID" sz="1800" dirty="0">
                <a:solidFill>
                  <a:schemeClr val="accent2"/>
                </a:solidFill>
                <a:latin typeface="Lato" panose="020F0502020204030203" pitchFamily="34" charset="0"/>
                <a:ea typeface="MS PGothic" panose="020B0600070205080204" pitchFamily="34" charset="-128"/>
                <a:cs typeface="Arial" panose="020B0604020202020204" pitchFamily="34" charset="0"/>
                <a:sym typeface="Bebas Neue" charset="0"/>
              </a:endParaRPr>
            </a:p>
          </p:txBody>
        </p:sp>
      </p:grpSp>
      <p:sp>
        <p:nvSpPr>
          <p:cNvPr id="9" name="椭圆 8"/>
          <p:cNvSpPr/>
          <p:nvPr/>
        </p:nvSpPr>
        <p:spPr>
          <a:xfrm>
            <a:off x="436245" y="2358390"/>
            <a:ext cx="4616450" cy="3869690"/>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nSpc>
                <a:spcPct val="170000"/>
              </a:lnSpc>
            </a:pPr>
            <a:r>
              <a:rPr lang="zh-CN" altLang="zh-CN" sz="2400" b="1" dirty="0">
                <a:solidFill>
                  <a:schemeClr val="accent5">
                    <a:lumMod val="75000"/>
                  </a:schemeClr>
                </a:solidFill>
                <a:latin typeface="微软雅黑" panose="020B0503020204020204" pitchFamily="34" charset="-122"/>
                <a:ea typeface="微软雅黑" panose="020B0503020204020204" pitchFamily="34" charset="-122"/>
                <a:sym typeface="+mn-ea"/>
              </a:rPr>
              <a:t>建设生态农业平台，通过数据和品牌将供应商和消费者联系在一起，解决产品品质和食品安全的问题</a:t>
            </a:r>
          </a:p>
        </p:txBody>
      </p:sp>
      <p:sp>
        <p:nvSpPr>
          <p:cNvPr id="10" name="等腰三角形 9"/>
          <p:cNvSpPr/>
          <p:nvPr/>
        </p:nvSpPr>
        <p:spPr>
          <a:xfrm>
            <a:off x="5077460" y="2419350"/>
            <a:ext cx="3897630" cy="3808730"/>
          </a:xfrm>
          <a:prstGeom prst="triangle">
            <a:avLst/>
          </a:prstGeom>
        </p:spPr>
        <p:style>
          <a:lnRef idx="2">
            <a:schemeClr val="accent4"/>
          </a:lnRef>
          <a:fillRef idx="1">
            <a:schemeClr val="lt1"/>
          </a:fillRef>
          <a:effectRef idx="0">
            <a:schemeClr val="accent4"/>
          </a:effectRef>
          <a:fontRef idx="minor">
            <a:schemeClr val="dk1"/>
          </a:fontRef>
        </p:style>
        <p:txBody>
          <a:bodyPr rtlCol="0" anchor="ctr"/>
          <a:lstStyle/>
          <a:p>
            <a:pPr algn="l">
              <a:lnSpc>
                <a:spcPct val="150000"/>
              </a:lnSpc>
            </a:pPr>
            <a:endParaRPr lang="zh-CN" altLang="en-US" sz="1705" b="1"/>
          </a:p>
        </p:txBody>
      </p:sp>
      <p:sp>
        <p:nvSpPr>
          <p:cNvPr id="11" name="Rectangle 132"/>
          <p:cNvSpPr/>
          <p:nvPr/>
        </p:nvSpPr>
        <p:spPr bwMode="auto">
          <a:xfrm>
            <a:off x="6210300" y="1298575"/>
            <a:ext cx="2329180" cy="915035"/>
          </a:xfrm>
          <a:prstGeom prst="rect">
            <a:avLst/>
          </a:prstGeom>
          <a:ln>
            <a:prstDash val="sysDot"/>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style>
          <a:lnRef idx="2">
            <a:schemeClr val="accent5"/>
          </a:lnRef>
          <a:fillRef idx="1">
            <a:schemeClr val="lt1"/>
          </a:fillRef>
          <a:effectRef idx="0">
            <a:schemeClr val="accent5"/>
          </a:effectRef>
          <a:fontRef idx="minor">
            <a:schemeClr val="dk1"/>
          </a:fontRef>
        </p:style>
        <p:txBody>
          <a:bodyPr lIns="0" tIns="0" rIns="0" bIns="0" anchor="ctr"/>
          <a:lstStyle/>
          <a:p>
            <a:pPr fontAlgn="auto">
              <a:lnSpc>
                <a:spcPct val="110000"/>
              </a:lnSpc>
              <a:spcBef>
                <a:spcPts val="0"/>
              </a:spcBef>
              <a:spcAft>
                <a:spcPts val="0"/>
              </a:spcAft>
              <a:defRPr/>
            </a:pPr>
            <a:r>
              <a:rPr lang="en-US" altLang="zh-CN" sz="1705" b="1" dirty="0">
                <a:latin typeface="微软雅黑" panose="020B0503020204020204" pitchFamily="34" charset="-122"/>
                <a:ea typeface="微软雅黑" panose="020B0503020204020204" pitchFamily="34" charset="-122"/>
                <a:sym typeface="+mn-ea"/>
              </a:rPr>
              <a:t> </a:t>
            </a:r>
            <a:r>
              <a:rPr lang="zh-CN" altLang="en-US" sz="2800" b="1" dirty="0">
                <a:latin typeface="微软雅黑" panose="020B0503020204020204" pitchFamily="34" charset="-122"/>
                <a:ea typeface="微软雅黑" panose="020B0503020204020204" pitchFamily="34" charset="-122"/>
                <a:sym typeface="+mn-ea"/>
              </a:rPr>
              <a:t>加强产品运输的管理</a:t>
            </a:r>
            <a:endParaRPr lang="zh-CN" altLang="en-US" sz="2800" b="1" dirty="0">
              <a:solidFill>
                <a:schemeClr val="bg1">
                  <a:lumMod val="65000"/>
                </a:schemeClr>
              </a:solidFill>
              <a:latin typeface="微软雅黑" panose="020B0503020204020204" pitchFamily="34" charset="-122"/>
              <a:ea typeface="微软雅黑" panose="020B0503020204020204" pitchFamily="34" charset="-122"/>
              <a:cs typeface="Lato Light" charset="0"/>
              <a:sym typeface="+mn-ea"/>
            </a:endParaRPr>
          </a:p>
        </p:txBody>
      </p:sp>
      <p:sp>
        <p:nvSpPr>
          <p:cNvPr id="12" name="文本框 11"/>
          <p:cNvSpPr txBox="1"/>
          <p:nvPr/>
        </p:nvSpPr>
        <p:spPr>
          <a:xfrm>
            <a:off x="6017613" y="3366953"/>
            <a:ext cx="2017550" cy="2861310"/>
          </a:xfrm>
          <a:prstGeom prst="rect">
            <a:avLst/>
          </a:prstGeom>
          <a:noFill/>
        </p:spPr>
        <p:txBody>
          <a:bodyPr wrap="square" rtlCol="0" anchor="t">
            <a:spAutoFit/>
          </a:bodyPr>
          <a:lstStyle/>
          <a:p>
            <a:pPr algn="ctr">
              <a:lnSpc>
                <a:spcPct val="150000"/>
              </a:lnSpc>
            </a:pPr>
            <a:r>
              <a:rPr lang="zh-CN" altLang="zh-CN" sz="2400" b="1" dirty="0">
                <a:solidFill>
                  <a:schemeClr val="accent5">
                    <a:lumMod val="75000"/>
                  </a:schemeClr>
                </a:solidFill>
                <a:latin typeface="微软雅黑" panose="020B0503020204020204" pitchFamily="34" charset="-122"/>
                <a:ea typeface="微软雅黑" panose="020B0503020204020204" pitchFamily="34" charset="-122"/>
                <a:sym typeface="+mn-ea"/>
              </a:rPr>
              <a:t>建设专业</a:t>
            </a:r>
          </a:p>
          <a:p>
            <a:pPr algn="ctr">
              <a:lnSpc>
                <a:spcPct val="150000"/>
              </a:lnSpc>
            </a:pPr>
            <a:r>
              <a:rPr lang="zh-CN" altLang="zh-CN" sz="2400" b="1" dirty="0">
                <a:solidFill>
                  <a:schemeClr val="accent5">
                    <a:lumMod val="75000"/>
                  </a:schemeClr>
                </a:solidFill>
                <a:latin typeface="微软雅黑" panose="020B0503020204020204" pitchFamily="34" charset="-122"/>
                <a:ea typeface="微软雅黑" panose="020B0503020204020204" pitchFamily="34" charset="-122"/>
                <a:sym typeface="+mn-ea"/>
              </a:rPr>
              <a:t>化物流</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mn-ea"/>
              </a:rPr>
              <a:t>，全国城市建立仓库，争取与消费者更近</a:t>
            </a:r>
            <a:endParaRPr lang="zh-CN" altLang="en-US" sz="2400"/>
          </a:p>
        </p:txBody>
      </p:sp>
      <p:sp>
        <p:nvSpPr>
          <p:cNvPr id="14" name="文本框 13"/>
          <p:cNvSpPr txBox="1"/>
          <p:nvPr/>
        </p:nvSpPr>
        <p:spPr>
          <a:xfrm>
            <a:off x="435346" y="342373"/>
            <a:ext cx="12534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lt"/>
              </a:rPr>
              <a:t>建议</a:t>
            </a:r>
          </a:p>
        </p:txBody>
      </p:sp>
      <p:pic>
        <p:nvPicPr>
          <p:cNvPr id="15" name="图片 14" descr="IMG_256"/>
          <p:cNvPicPr/>
          <p:nvPr/>
        </p:nvPicPr>
        <p:blipFill>
          <a:blip r:embed="rId3"/>
          <a:stretch>
            <a:fillRect/>
          </a:stretch>
        </p:blipFill>
        <p:spPr>
          <a:xfrm>
            <a:off x="7406146" y="47667"/>
            <a:ext cx="1448139" cy="133389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69"/>
                                        </p:tgtEl>
                                        <p:attrNameLst>
                                          <p:attrName>style.visibility</p:attrName>
                                        </p:attrNameLst>
                                      </p:cBhvr>
                                      <p:to>
                                        <p:strVal val="visible"/>
                                      </p:to>
                                    </p:set>
                                    <p:animEffect transition="in" filter="randombar(horizontal)">
                                      <p:cBhvr>
                                        <p:cTn id="11" dur="750"/>
                                        <p:tgtEl>
                                          <p:spTgt spid="169"/>
                                        </p:tgtEl>
                                      </p:cBhvr>
                                    </p:animEffect>
                                  </p:childTnLst>
                                </p:cTn>
                              </p:par>
                            </p:childTnLst>
                          </p:cTn>
                        </p:par>
                        <p:par>
                          <p:cTn id="12" fill="hold">
                            <p:stCondLst>
                              <p:cond delay="1500"/>
                            </p:stCondLst>
                            <p:childTnLst>
                              <p:par>
                                <p:cTn id="13" presetID="14" presetClass="entr" presetSubtype="10" fill="hold" nodeType="afterEffect">
                                  <p:stCondLst>
                                    <p:cond delay="0"/>
                                  </p:stCondLst>
                                  <p:childTnLst>
                                    <p:set>
                                      <p:cBhvr>
                                        <p:cTn id="14" dur="1" fill="hold">
                                          <p:stCondLst>
                                            <p:cond delay="0"/>
                                          </p:stCondLst>
                                        </p:cTn>
                                        <p:tgtEl>
                                          <p:spTgt spid="174"/>
                                        </p:tgtEl>
                                        <p:attrNameLst>
                                          <p:attrName>style.visibility</p:attrName>
                                        </p:attrNameLst>
                                      </p:cBhvr>
                                      <p:to>
                                        <p:strVal val="visible"/>
                                      </p:to>
                                    </p:set>
                                    <p:animEffect transition="in" filter="randombar(horizontal)">
                                      <p:cBhvr>
                                        <p:cTn id="15" dur="750"/>
                                        <p:tgtEl>
                                          <p:spTgt spid="174"/>
                                        </p:tgtEl>
                                      </p:cBhvr>
                                    </p:animEffect>
                                  </p:childTnLst>
                                </p:cTn>
                              </p:par>
                            </p:childTnLst>
                          </p:cTn>
                        </p:par>
                        <p:par>
                          <p:cTn id="16" fill="hold">
                            <p:stCondLst>
                              <p:cond delay="2500"/>
                            </p:stCondLst>
                            <p:childTnLst>
                              <p:par>
                                <p:cTn id="17" presetID="22" presetClass="entr" presetSubtype="1" fill="hold" grpId="0" nodeType="afterEffect">
                                  <p:stCondLst>
                                    <p:cond delay="0"/>
                                  </p:stCondLst>
                                  <p:childTnLst>
                                    <p:set>
                                      <p:cBhvr>
                                        <p:cTn id="18" dur="1" fill="hold">
                                          <p:stCondLst>
                                            <p:cond delay="0"/>
                                          </p:stCondLst>
                                        </p:cTn>
                                        <p:tgtEl>
                                          <p:spTgt spid="133"/>
                                        </p:tgtEl>
                                        <p:attrNameLst>
                                          <p:attrName>style.visibility</p:attrName>
                                        </p:attrNameLst>
                                      </p:cBhvr>
                                      <p:to>
                                        <p:strVal val="visible"/>
                                      </p:to>
                                    </p:set>
                                    <p:animEffect transition="in" filter="wipe(up)">
                                      <p:cBhvr>
                                        <p:cTn id="19" dur="500"/>
                                        <p:tgtEl>
                                          <p:spTgt spid="133"/>
                                        </p:tgtEl>
                                      </p:cBhvr>
                                    </p:animEffect>
                                  </p:childTnLst>
                                </p:cTn>
                              </p:par>
                            </p:childTnLst>
                          </p:cTn>
                        </p:par>
                        <p:par>
                          <p:cTn id="20" fill="hold">
                            <p:stCondLst>
                              <p:cond delay="30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ox(in)">
                                      <p:cBhvr>
                                        <p:cTn id="28" dur="20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 presetClass="entr" presetSubtype="16"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box(in)">
                                      <p:cBhvr>
                                        <p:cTn id="39"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bldLvl="0" animBg="1"/>
      <p:bldP spid="9" grpId="0" animBg="1"/>
      <p:bldP spid="10" grpId="0" animBg="1"/>
      <p:bldP spid="11" grpId="0" bldLvl="0" animBg="1"/>
      <p:bldP spid="12" grpId="0"/>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平行四边形 2"/>
          <p:cNvSpPr/>
          <p:nvPr/>
        </p:nvSpPr>
        <p:spPr>
          <a:xfrm>
            <a:off x="4648200" y="2914015"/>
            <a:ext cx="4441190" cy="2621915"/>
          </a:xfrm>
          <a:prstGeom prst="parallelogram">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sz="100"/>
          </a:p>
        </p:txBody>
      </p:sp>
      <p:sp>
        <p:nvSpPr>
          <p:cNvPr id="4" name="TextBox 3"/>
          <p:cNvSpPr txBox="1"/>
          <p:nvPr/>
        </p:nvSpPr>
        <p:spPr>
          <a:xfrm>
            <a:off x="8854653" y="5535911"/>
            <a:ext cx="389943" cy="229870"/>
          </a:xfrm>
          <a:prstGeom prst="rect">
            <a:avLst/>
          </a:prstGeom>
          <a:noFill/>
        </p:spPr>
        <p:txBody>
          <a:bodyPr wrap="square" rtlCol="0">
            <a:spAutoFit/>
          </a:bodyPr>
          <a:lstStyle/>
          <a:p>
            <a:fld id="{F3C5028F-8D3B-45CC-A1ED-22F09E87F5E5}" type="slidenum">
              <a:rPr lang="id-ID" sz="900">
                <a:solidFill>
                  <a:schemeClr val="bg1"/>
                </a:solidFill>
              </a:rPr>
              <a:t>28</a:t>
            </a:fld>
            <a:endParaRPr lang="id-ID" sz="900" dirty="0">
              <a:solidFill>
                <a:schemeClr val="bg1"/>
              </a:solidFill>
            </a:endParaRPr>
          </a:p>
        </p:txBody>
      </p:sp>
      <p:sp>
        <p:nvSpPr>
          <p:cNvPr id="133" name="Rectangle 132"/>
          <p:cNvSpPr/>
          <p:nvPr/>
        </p:nvSpPr>
        <p:spPr bwMode="auto">
          <a:xfrm>
            <a:off x="1292225" y="1518285"/>
            <a:ext cx="2586990" cy="1058545"/>
          </a:xfrm>
          <a:prstGeom prst="rect">
            <a:avLst/>
          </a:prstGeom>
          <a:ln>
            <a:prstDash val="sysDot"/>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style>
          <a:lnRef idx="2">
            <a:schemeClr val="accent5"/>
          </a:lnRef>
          <a:fillRef idx="1">
            <a:schemeClr val="lt1"/>
          </a:fillRef>
          <a:effectRef idx="0">
            <a:schemeClr val="accent5"/>
          </a:effectRef>
          <a:fontRef idx="minor">
            <a:schemeClr val="dk1"/>
          </a:fontRef>
        </p:style>
        <p:txBody>
          <a:bodyPr lIns="0" tIns="0" rIns="0" bIns="0" anchor="ctr"/>
          <a:lstStyle/>
          <a:p>
            <a:pPr fontAlgn="auto">
              <a:lnSpc>
                <a:spcPct val="110000"/>
              </a:lnSpc>
              <a:spcBef>
                <a:spcPts val="0"/>
              </a:spcBef>
              <a:spcAft>
                <a:spcPts val="0"/>
              </a:spcAft>
              <a:defRPr/>
            </a:pPr>
            <a:r>
              <a:rPr lang="en-US" altLang="zh-CN" sz="1705" b="1" dirty="0">
                <a:latin typeface="微软雅黑" panose="020B0503020204020204" pitchFamily="34" charset="-122"/>
                <a:ea typeface="微软雅黑" panose="020B0503020204020204" pitchFamily="34" charset="-122"/>
                <a:sym typeface="+mn-ea"/>
              </a:rPr>
              <a:t> </a:t>
            </a:r>
            <a:r>
              <a:rPr lang="zh-CN" altLang="en-US" sz="2800" b="1" dirty="0">
                <a:latin typeface="微软雅黑" panose="020B0503020204020204" pitchFamily="34" charset="-122"/>
                <a:ea typeface="微软雅黑" panose="020B0503020204020204" pitchFamily="34" charset="-122"/>
                <a:sym typeface="+mn-ea"/>
              </a:rPr>
              <a:t>塑造产品丰富多样的品牌个性</a:t>
            </a:r>
            <a:endParaRPr lang="zh-CN" altLang="en-US" sz="2800" b="1" dirty="0">
              <a:solidFill>
                <a:schemeClr val="bg1">
                  <a:lumMod val="65000"/>
                </a:schemeClr>
              </a:solidFill>
              <a:latin typeface="微软雅黑" panose="020B0503020204020204" pitchFamily="34" charset="-122"/>
              <a:ea typeface="微软雅黑" panose="020B0503020204020204" pitchFamily="34" charset="-122"/>
              <a:cs typeface="Lato Light" charset="0"/>
              <a:sym typeface="+mn-ea"/>
            </a:endParaRPr>
          </a:p>
        </p:txBody>
      </p:sp>
      <p:grpSp>
        <p:nvGrpSpPr>
          <p:cNvPr id="169" name="Group 168"/>
          <p:cNvGrpSpPr/>
          <p:nvPr/>
        </p:nvGrpSpPr>
        <p:grpSpPr>
          <a:xfrm>
            <a:off x="537907" y="1518300"/>
            <a:ext cx="603881" cy="626350"/>
            <a:chOff x="877790" y="2050985"/>
            <a:chExt cx="805218" cy="835179"/>
          </a:xfrm>
        </p:grpSpPr>
        <p:sp>
          <p:nvSpPr>
            <p:cNvPr id="137" name="Flowchart: Document 136"/>
            <p:cNvSpPr>
              <a:spLocks noChangeAspect="1"/>
            </p:cNvSpPr>
            <p:nvPr/>
          </p:nvSpPr>
          <p:spPr>
            <a:xfrm>
              <a:off x="877790" y="2050985"/>
              <a:ext cx="805218" cy="835179"/>
            </a:xfrm>
            <a:prstGeom prst="flowChartDocumen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d-ID" sz="100"/>
            </a:p>
          </p:txBody>
        </p:sp>
        <p:sp>
          <p:nvSpPr>
            <p:cNvPr id="160" name="Rectangle 159"/>
            <p:cNvSpPr/>
            <p:nvPr/>
          </p:nvSpPr>
          <p:spPr bwMode="auto">
            <a:xfrm>
              <a:off x="877790" y="2301055"/>
              <a:ext cx="805218" cy="319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lnSpc>
                  <a:spcPct val="70000"/>
                </a:lnSpc>
              </a:pPr>
              <a:r>
                <a:rPr lang="id-ID" altLang="id-ID" sz="1800" dirty="0">
                  <a:solidFill>
                    <a:schemeClr val="accent1"/>
                  </a:solidFill>
                  <a:latin typeface="Lato" panose="020F0502020204030203" pitchFamily="34" charset="0"/>
                  <a:ea typeface="MS PGothic" panose="020B0600070205080204" pitchFamily="34" charset="-128"/>
                  <a:cs typeface="Arial" panose="020B0604020202020204" pitchFamily="34" charset="0"/>
                  <a:sym typeface="Bebas Neue" charset="0"/>
                </a:rPr>
                <a:t>0</a:t>
              </a:r>
              <a:r>
                <a:rPr lang="en-US" altLang="id-ID" sz="1800" dirty="0">
                  <a:solidFill>
                    <a:schemeClr val="accent1"/>
                  </a:solidFill>
                  <a:latin typeface="Lato" panose="020F0502020204030203" pitchFamily="34" charset="0"/>
                  <a:ea typeface="MS PGothic" panose="020B0600070205080204" pitchFamily="34" charset="-128"/>
                  <a:cs typeface="Arial" panose="020B0604020202020204" pitchFamily="34" charset="0"/>
                  <a:sym typeface="Bebas Neue" charset="0"/>
                </a:rPr>
                <a:t>3</a:t>
              </a:r>
            </a:p>
          </p:txBody>
        </p:sp>
      </p:grpSp>
      <p:grpSp>
        <p:nvGrpSpPr>
          <p:cNvPr id="174" name="Group 173"/>
          <p:cNvGrpSpPr/>
          <p:nvPr/>
        </p:nvGrpSpPr>
        <p:grpSpPr>
          <a:xfrm>
            <a:off x="4952495" y="1518145"/>
            <a:ext cx="603881" cy="626350"/>
            <a:chOff x="4564958" y="2050985"/>
            <a:chExt cx="805218" cy="835179"/>
          </a:xfrm>
        </p:grpSpPr>
        <p:sp>
          <p:nvSpPr>
            <p:cNvPr id="143" name="Flowchart: Document 142"/>
            <p:cNvSpPr>
              <a:spLocks noChangeAspect="1"/>
            </p:cNvSpPr>
            <p:nvPr/>
          </p:nvSpPr>
          <p:spPr>
            <a:xfrm>
              <a:off x="4564958" y="2050985"/>
              <a:ext cx="805218" cy="835179"/>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00"/>
            </a:p>
          </p:txBody>
        </p:sp>
        <p:sp>
          <p:nvSpPr>
            <p:cNvPr id="161" name="Rectangle 160"/>
            <p:cNvSpPr/>
            <p:nvPr/>
          </p:nvSpPr>
          <p:spPr bwMode="auto">
            <a:xfrm>
              <a:off x="4564958" y="2301055"/>
              <a:ext cx="805218" cy="319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lnSpc>
                  <a:spcPct val="70000"/>
                </a:lnSpc>
              </a:pPr>
              <a:r>
                <a:rPr lang="id-ID" altLang="id-ID" sz="1800" dirty="0">
                  <a:solidFill>
                    <a:schemeClr val="accent2"/>
                  </a:solidFill>
                  <a:latin typeface="Lato" panose="020F0502020204030203" pitchFamily="34" charset="0"/>
                  <a:ea typeface="MS PGothic" panose="020B0600070205080204" pitchFamily="34" charset="-128"/>
                  <a:cs typeface="Arial" panose="020B0604020202020204" pitchFamily="34" charset="0"/>
                  <a:sym typeface="Bebas Neue" charset="0"/>
                </a:rPr>
                <a:t>0</a:t>
              </a:r>
              <a:r>
                <a:rPr lang="en-US" altLang="id-ID" sz="1800" dirty="0">
                  <a:solidFill>
                    <a:schemeClr val="accent2"/>
                  </a:solidFill>
                  <a:latin typeface="Lato" panose="020F0502020204030203" pitchFamily="34" charset="0"/>
                  <a:ea typeface="MS PGothic" panose="020B0600070205080204" pitchFamily="34" charset="-128"/>
                  <a:cs typeface="Arial" panose="020B0604020202020204" pitchFamily="34" charset="0"/>
                  <a:sym typeface="Bebas Neue" charset="0"/>
                </a:rPr>
                <a:t>4</a:t>
              </a:r>
            </a:p>
          </p:txBody>
        </p:sp>
      </p:grpSp>
      <p:sp>
        <p:nvSpPr>
          <p:cNvPr id="11" name="Rectangle 132"/>
          <p:cNvSpPr/>
          <p:nvPr/>
        </p:nvSpPr>
        <p:spPr bwMode="auto">
          <a:xfrm>
            <a:off x="6040120" y="1518285"/>
            <a:ext cx="2439035" cy="1058545"/>
          </a:xfrm>
          <a:prstGeom prst="rect">
            <a:avLst/>
          </a:prstGeom>
          <a:ln>
            <a:prstDash val="sysDot"/>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style>
          <a:lnRef idx="2">
            <a:schemeClr val="accent5"/>
          </a:lnRef>
          <a:fillRef idx="1">
            <a:schemeClr val="lt1"/>
          </a:fillRef>
          <a:effectRef idx="0">
            <a:schemeClr val="accent5"/>
          </a:effectRef>
          <a:fontRef idx="minor">
            <a:schemeClr val="dk1"/>
          </a:fontRef>
        </p:style>
        <p:txBody>
          <a:bodyPr lIns="0" tIns="0" rIns="0" bIns="0" anchor="ctr"/>
          <a:lstStyle/>
          <a:p>
            <a:pPr fontAlgn="auto">
              <a:lnSpc>
                <a:spcPct val="120000"/>
              </a:lnSpc>
              <a:spcBef>
                <a:spcPts val="0"/>
              </a:spcBef>
              <a:spcAft>
                <a:spcPts val="0"/>
              </a:spcAft>
              <a:defRPr/>
            </a:pPr>
            <a:r>
              <a:rPr lang="en-US" altLang="zh-CN" sz="1705" b="1" dirty="0">
                <a:latin typeface="微软雅黑" panose="020B0503020204020204" pitchFamily="34" charset="-122"/>
                <a:ea typeface="微软雅黑" panose="020B0503020204020204" pitchFamily="34" charset="-122"/>
                <a:sym typeface="+mn-ea"/>
              </a:rPr>
              <a:t> </a:t>
            </a:r>
            <a:r>
              <a:rPr lang="zh-CN" altLang="en-US" sz="2400" b="1" dirty="0">
                <a:latin typeface="微软雅黑" panose="020B0503020204020204" pitchFamily="34" charset="-122"/>
                <a:ea typeface="微软雅黑" panose="020B0503020204020204" pitchFamily="34" charset="-122"/>
                <a:sym typeface="+mn-ea"/>
              </a:rPr>
              <a:t>利用互联网，增加品牌传播的方式</a:t>
            </a:r>
            <a:endParaRPr lang="zh-CN" altLang="en-US" sz="2400" b="1" dirty="0">
              <a:solidFill>
                <a:schemeClr val="bg1">
                  <a:lumMod val="65000"/>
                </a:schemeClr>
              </a:solidFill>
              <a:latin typeface="微软雅黑" panose="020B0503020204020204" pitchFamily="34" charset="-122"/>
              <a:ea typeface="微软雅黑" panose="020B0503020204020204" pitchFamily="34" charset="-122"/>
              <a:cs typeface="Lato Light" charset="0"/>
              <a:sym typeface="+mn-ea"/>
            </a:endParaRPr>
          </a:p>
        </p:txBody>
      </p:sp>
      <p:sp>
        <p:nvSpPr>
          <p:cNvPr id="12" name="文本框 11"/>
          <p:cNvSpPr txBox="1"/>
          <p:nvPr/>
        </p:nvSpPr>
        <p:spPr>
          <a:xfrm>
            <a:off x="5467985" y="2950210"/>
            <a:ext cx="3011170" cy="2306955"/>
          </a:xfrm>
          <a:prstGeom prst="rect">
            <a:avLst/>
          </a:prstGeom>
          <a:noFill/>
        </p:spPr>
        <p:txBody>
          <a:bodyPr wrap="square" rtlCol="0" anchor="t">
            <a:spAutoFit/>
          </a:bodyPr>
          <a:lstStyle/>
          <a:p>
            <a:pPr algn="ctr">
              <a:lnSpc>
                <a:spcPct val="150000"/>
              </a:lnSpc>
            </a:pP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mn-ea"/>
              </a:rPr>
              <a:t>探索</a:t>
            </a:r>
            <a:r>
              <a:rPr lang="en-US" altLang="zh-CN" sz="2400" b="1" dirty="0">
                <a:solidFill>
                  <a:schemeClr val="accent5">
                    <a:lumMod val="75000"/>
                  </a:schemeClr>
                </a:solidFill>
                <a:latin typeface="微软雅黑" panose="020B0503020204020204" pitchFamily="34" charset="-122"/>
                <a:ea typeface="微软雅黑" panose="020B0503020204020204" pitchFamily="34" charset="-122"/>
                <a:sym typeface="+mn-ea"/>
              </a:rPr>
              <a:t>O2O</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sym typeface="+mn-ea"/>
              </a:rPr>
              <a:t>模式，建立基于社会化的物流模式，解决顾客场景化、实时性购物的需求。</a:t>
            </a:r>
          </a:p>
        </p:txBody>
      </p:sp>
      <p:sp>
        <p:nvSpPr>
          <p:cNvPr id="2" name="圆角矩形 1"/>
          <p:cNvSpPr/>
          <p:nvPr/>
        </p:nvSpPr>
        <p:spPr>
          <a:xfrm>
            <a:off x="538480" y="3053080"/>
            <a:ext cx="4030345" cy="2548255"/>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just">
              <a:lnSpc>
                <a:spcPct val="160000"/>
              </a:lnSpc>
            </a:pPr>
            <a:r>
              <a:rPr lang="zh-CN" altLang="zh-CN" sz="2400" b="1" dirty="0">
                <a:solidFill>
                  <a:schemeClr val="accent5">
                    <a:lumMod val="75000"/>
                  </a:schemeClr>
                </a:solidFill>
                <a:latin typeface="微软雅黑" panose="020B0503020204020204" pitchFamily="34" charset="-122"/>
                <a:ea typeface="微软雅黑" panose="020B0503020204020204" pitchFamily="34" charset="-122"/>
                <a:sym typeface="+mn-ea"/>
              </a:rPr>
              <a:t>加速品类拓展，从现在线下线上的全国坚果类销量第一、拓展到全国零食第一</a:t>
            </a:r>
            <a:endParaRPr lang="zh-CN" altLang="en-US" sz="2400" b="1"/>
          </a:p>
        </p:txBody>
      </p:sp>
      <p:pic>
        <p:nvPicPr>
          <p:cNvPr id="5" name="图片 4" descr="IMG_256"/>
          <p:cNvPicPr/>
          <p:nvPr/>
        </p:nvPicPr>
        <p:blipFill>
          <a:blip r:embed="rId3"/>
          <a:stretch>
            <a:fillRect/>
          </a:stretch>
        </p:blipFill>
        <p:spPr>
          <a:xfrm>
            <a:off x="7190994" y="73956"/>
            <a:ext cx="1412917" cy="1281515"/>
          </a:xfrm>
          <a:prstGeom prst="rect">
            <a:avLst/>
          </a:prstGeom>
          <a:noFill/>
          <a:ln w="9525">
            <a:noFill/>
          </a:ln>
        </p:spPr>
      </p:pic>
      <p:sp>
        <p:nvSpPr>
          <p:cNvPr id="6" name="文本框 5"/>
          <p:cNvSpPr txBox="1"/>
          <p:nvPr/>
        </p:nvSpPr>
        <p:spPr>
          <a:xfrm>
            <a:off x="435346" y="342373"/>
            <a:ext cx="12534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lt"/>
              </a:rPr>
              <a:t>建议</a:t>
            </a:r>
          </a:p>
        </p:txBody>
      </p:sp>
    </p:spTree>
  </p:cSld>
  <p:clrMapOvr>
    <a:masterClrMapping/>
  </p:clrMapOvr>
  <mc:AlternateContent xmlns:mc="http://schemas.openxmlformats.org/markup-compatibility/2006" xmlns:p14="http://schemas.microsoft.com/office/powerpoint/2010/main">
    <mc:Choice Requires="p14">
      <p:transition spd="slow" p14:dur="1250" advTm="0">
        <p:wipe dir="r"/>
      </p:transition>
    </mc:Choice>
    <mc:Fallback xmlns="">
      <p:transition spd="slow" advTm="0">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69"/>
                                        </p:tgtEl>
                                        <p:attrNameLst>
                                          <p:attrName>style.visibility</p:attrName>
                                        </p:attrNameLst>
                                      </p:cBhvr>
                                      <p:to>
                                        <p:strVal val="visible"/>
                                      </p:to>
                                    </p:set>
                                    <p:animEffect transition="in" filter="randombar(horizontal)">
                                      <p:cBhvr>
                                        <p:cTn id="11" dur="750"/>
                                        <p:tgtEl>
                                          <p:spTgt spid="169"/>
                                        </p:tgtEl>
                                      </p:cBhvr>
                                    </p:animEffect>
                                  </p:childTnLst>
                                </p:cTn>
                              </p:par>
                            </p:childTnLst>
                          </p:cTn>
                        </p:par>
                        <p:par>
                          <p:cTn id="12" fill="hold">
                            <p:stCondLst>
                              <p:cond delay="1500"/>
                            </p:stCondLst>
                            <p:childTnLst>
                              <p:par>
                                <p:cTn id="13" presetID="14" presetClass="entr" presetSubtype="10" fill="hold" nodeType="afterEffect">
                                  <p:stCondLst>
                                    <p:cond delay="0"/>
                                  </p:stCondLst>
                                  <p:childTnLst>
                                    <p:set>
                                      <p:cBhvr>
                                        <p:cTn id="14" dur="1" fill="hold">
                                          <p:stCondLst>
                                            <p:cond delay="0"/>
                                          </p:stCondLst>
                                        </p:cTn>
                                        <p:tgtEl>
                                          <p:spTgt spid="174"/>
                                        </p:tgtEl>
                                        <p:attrNameLst>
                                          <p:attrName>style.visibility</p:attrName>
                                        </p:attrNameLst>
                                      </p:cBhvr>
                                      <p:to>
                                        <p:strVal val="visible"/>
                                      </p:to>
                                    </p:set>
                                    <p:animEffect transition="in" filter="randombar(horizontal)">
                                      <p:cBhvr>
                                        <p:cTn id="15" dur="750"/>
                                        <p:tgtEl>
                                          <p:spTgt spid="174"/>
                                        </p:tgtEl>
                                      </p:cBhvr>
                                    </p:animEffect>
                                  </p:childTnLst>
                                </p:cTn>
                              </p:par>
                            </p:childTnLst>
                          </p:cTn>
                        </p:par>
                        <p:par>
                          <p:cTn id="16" fill="hold">
                            <p:stCondLst>
                              <p:cond delay="2500"/>
                            </p:stCondLst>
                            <p:childTnLst>
                              <p:par>
                                <p:cTn id="17" presetID="22" presetClass="entr" presetSubtype="1" fill="hold" grpId="0" nodeType="afterEffect">
                                  <p:stCondLst>
                                    <p:cond delay="0"/>
                                  </p:stCondLst>
                                  <p:childTnLst>
                                    <p:set>
                                      <p:cBhvr>
                                        <p:cTn id="18" dur="1" fill="hold">
                                          <p:stCondLst>
                                            <p:cond delay="0"/>
                                          </p:stCondLst>
                                        </p:cTn>
                                        <p:tgtEl>
                                          <p:spTgt spid="133"/>
                                        </p:tgtEl>
                                        <p:attrNameLst>
                                          <p:attrName>style.visibility</p:attrName>
                                        </p:attrNameLst>
                                      </p:cBhvr>
                                      <p:to>
                                        <p:strVal val="visible"/>
                                      </p:to>
                                    </p:set>
                                    <p:animEffect transition="in" filter="wipe(up)">
                                      <p:cBhvr>
                                        <p:cTn id="19" dur="500"/>
                                        <p:tgtEl>
                                          <p:spTgt spid="133"/>
                                        </p:tgtEl>
                                      </p:cBhvr>
                                    </p:animEffect>
                                  </p:childTnLst>
                                </p:cTn>
                              </p:par>
                            </p:childTnLst>
                          </p:cTn>
                        </p:par>
                        <p:par>
                          <p:cTn id="20" fill="hold">
                            <p:stCondLst>
                              <p:cond delay="30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box(in)">
                                      <p:cBhvr>
                                        <p:cTn id="28" dur="20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ppt_x"/>
                                          </p:val>
                                        </p:tav>
                                        <p:tav tm="100000">
                                          <p:val>
                                            <p:strVal val="#ppt_x"/>
                                          </p:val>
                                        </p:tav>
                                      </p:tavLst>
                                    </p:anim>
                                    <p:anim calcmode="lin" valueType="num">
                                      <p:cBhvr additive="base">
                                        <p:cTn id="3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 presetClass="entr" presetSubtype="16"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box(in)">
                                      <p:cBhvr>
                                        <p:cTn id="39"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3" grpId="0" bldLvl="0" animBg="1"/>
      <p:bldP spid="11" grpId="0" bldLvl="0" animBg="1"/>
      <p:bldP spid="12" grpId="0"/>
      <p:bldP spid="2" grpId="0" animBg="1"/>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alpha val="4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3"/>
          <a:srcRect r="285" b="17983"/>
          <a:stretch>
            <a:fillRect/>
          </a:stretch>
        </p:blipFill>
        <p:spPr>
          <a:xfrm>
            <a:off x="10795" y="833120"/>
            <a:ext cx="9122410" cy="5598160"/>
          </a:xfrm>
          <a:prstGeom prst="rect">
            <a:avLst/>
          </a:prstGeom>
        </p:spPr>
      </p:pic>
      <p:sp>
        <p:nvSpPr>
          <p:cNvPr id="4" name="矩形 3"/>
          <p:cNvSpPr/>
          <p:nvPr/>
        </p:nvSpPr>
        <p:spPr>
          <a:xfrm>
            <a:off x="10795" y="789940"/>
            <a:ext cx="9122410" cy="5684520"/>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259"/>
          <p:cNvSpPr>
            <a:spLocks noChangeArrowheads="1"/>
          </p:cNvSpPr>
          <p:nvPr/>
        </p:nvSpPr>
        <p:spPr bwMode="auto">
          <a:xfrm>
            <a:off x="2220275" y="2666744"/>
            <a:ext cx="1691902" cy="1929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10"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04</a:t>
            </a:r>
          </a:p>
          <a:p>
            <a:pPr algn="ctr">
              <a:buNone/>
            </a:pPr>
            <a:r>
              <a:rPr lang="en-US" altLang="zh-CN" sz="2275"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chapter</a:t>
            </a:r>
          </a:p>
        </p:txBody>
      </p:sp>
      <p:sp>
        <p:nvSpPr>
          <p:cNvPr id="10" name="矩形 9"/>
          <p:cNvSpPr/>
          <p:nvPr/>
        </p:nvSpPr>
        <p:spPr>
          <a:xfrm>
            <a:off x="3911600" y="2260600"/>
            <a:ext cx="3629660" cy="2600960"/>
          </a:xfrm>
          <a:prstGeom prst="rect">
            <a:avLst/>
          </a:prstGeom>
          <a:solidFill>
            <a:schemeClr val="lt1">
              <a:alpha val="83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49" name="文本框 48"/>
          <p:cNvSpPr txBox="1"/>
          <p:nvPr/>
        </p:nvSpPr>
        <p:spPr>
          <a:xfrm>
            <a:off x="4610735" y="2521585"/>
            <a:ext cx="2384425" cy="2079625"/>
          </a:xfrm>
          <a:prstGeom prst="rect">
            <a:avLst/>
          </a:prstGeom>
          <a:noFill/>
        </p:spPr>
        <p:txBody>
          <a:bodyPr wrap="square" lIns="48768" tIns="24384" rIns="48768" bIns="24384" rtlCol="0">
            <a:spAutoFit/>
          </a:bodyPr>
          <a:lstStyle/>
          <a:p>
            <a:pPr marL="0" marR="0" lvl="0" indent="0" algn="dist" defTabSz="685800" rtl="0" eaLnBrk="1" fontAlgn="auto" latinLnBrk="0" hangingPunct="1">
              <a:lnSpc>
                <a:spcPct val="100000"/>
              </a:lnSpc>
              <a:spcBef>
                <a:spcPts val="0"/>
              </a:spcBef>
              <a:spcAft>
                <a:spcPts val="0"/>
              </a:spcAft>
              <a:buClrTx/>
              <a:buSzTx/>
              <a:buFontTx/>
              <a:buNone/>
              <a:defRPr/>
            </a:pPr>
            <a:r>
              <a:rPr kumimoji="0" lang="zh-CN" altLang="en-US" sz="6600" b="1" i="0" u="none" strike="noStrike" kern="1200" cap="none" spc="0" normalizeH="0" baseline="0" noProof="0" dirty="0">
                <a:ln>
                  <a:noFill/>
                </a:ln>
                <a:solidFill>
                  <a:schemeClr val="accent1">
                    <a:lumMod val="75000"/>
                  </a:schemeClr>
                </a:solidFill>
                <a:effectLst/>
                <a:uLnTx/>
                <a:uFillTx/>
                <a:latin typeface="微软雅黑" panose="020B0503020204020204" pitchFamily="34" charset="-122"/>
                <a:ea typeface="微软雅黑" panose="020B0503020204020204" pitchFamily="34" charset="-122"/>
                <a:cs typeface="+mn-cs"/>
              </a:rPr>
              <a:t>小组分工</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15"/>
                                        </p:tgtEl>
                                        <p:attrNameLst>
                                          <p:attrName>style.visibility</p:attrName>
                                        </p:attrNameLst>
                                      </p:cBhvr>
                                      <p:to>
                                        <p:strVal val="visible"/>
                                      </p:to>
                                    </p:set>
                                    <p:anim by="(-#ppt_w*2)" calcmode="lin" valueType="num">
                                      <p:cBhvr rctx="PPT">
                                        <p:cTn id="12" dur="500" autoRev="1" fill="hold">
                                          <p:stCondLst>
                                            <p:cond delay="0"/>
                                          </p:stCondLst>
                                        </p:cTn>
                                        <p:tgtEl>
                                          <p:spTgt spid="15"/>
                                        </p:tgtEl>
                                        <p:attrNameLst>
                                          <p:attrName>ppt_w</p:attrName>
                                        </p:attrNameLst>
                                      </p:cBhvr>
                                    </p:anim>
                                    <p:anim by="(#ppt_w*0.50)" calcmode="lin" valueType="num">
                                      <p:cBhvr>
                                        <p:cTn id="13" dur="500" decel="50000" autoRev="1" fill="hold">
                                          <p:stCondLst>
                                            <p:cond delay="0"/>
                                          </p:stCondLst>
                                        </p:cTn>
                                        <p:tgtEl>
                                          <p:spTgt spid="15"/>
                                        </p:tgtEl>
                                        <p:attrNameLst>
                                          <p:attrName>ppt_x</p:attrName>
                                        </p:attrNameLst>
                                      </p:cBhvr>
                                    </p:anim>
                                    <p:anim from="(-#ppt_h/2)" to="(#ppt_y)" calcmode="lin" valueType="num">
                                      <p:cBhvr>
                                        <p:cTn id="14" dur="1000" fill="hold">
                                          <p:stCondLst>
                                            <p:cond delay="0"/>
                                          </p:stCondLst>
                                        </p:cTn>
                                        <p:tgtEl>
                                          <p:spTgt spid="15"/>
                                        </p:tgtEl>
                                        <p:attrNameLst>
                                          <p:attrName>ppt_y</p:attrName>
                                        </p:attrNameLst>
                                      </p:cBhvr>
                                    </p:anim>
                                    <p:animRot by="21600000">
                                      <p:cBhvr>
                                        <p:cTn id="15" dur="1000" fill="hold">
                                          <p:stCondLst>
                                            <p:cond delay="0"/>
                                          </p:stCondLst>
                                        </p:cTn>
                                        <p:tgtEl>
                                          <p:spTgt spid="1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linds(horizontal)">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blinds(horizontal)">
                                      <p:cBhvr>
                                        <p:cTn id="2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5" grpId="0"/>
      <p:bldP spid="10" grpId="0" animBg="1"/>
      <p:bldP spid="4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4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3"/>
          <a:srcRect r="285" b="17983"/>
          <a:stretch>
            <a:fillRect/>
          </a:stretch>
        </p:blipFill>
        <p:spPr>
          <a:xfrm>
            <a:off x="10795" y="833120"/>
            <a:ext cx="9122410" cy="5598160"/>
          </a:xfrm>
          <a:prstGeom prst="rect">
            <a:avLst/>
          </a:prstGeom>
        </p:spPr>
      </p:pic>
      <p:sp>
        <p:nvSpPr>
          <p:cNvPr id="4" name="矩形 3"/>
          <p:cNvSpPr/>
          <p:nvPr/>
        </p:nvSpPr>
        <p:spPr>
          <a:xfrm>
            <a:off x="10795" y="833755"/>
            <a:ext cx="9122410" cy="5640705"/>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259"/>
          <p:cNvSpPr>
            <a:spLocks noChangeArrowheads="1"/>
          </p:cNvSpPr>
          <p:nvPr/>
        </p:nvSpPr>
        <p:spPr bwMode="auto">
          <a:xfrm>
            <a:off x="2219640" y="2414649"/>
            <a:ext cx="1691902" cy="1929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810"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01</a:t>
            </a:r>
          </a:p>
          <a:p>
            <a:pPr algn="ctr">
              <a:buNone/>
            </a:pPr>
            <a:r>
              <a:rPr lang="en-US" altLang="zh-CN" sz="2275" cap="all">
                <a:solidFill>
                  <a:schemeClr val="accent1">
                    <a:lumMod val="75000"/>
                  </a:schemeClr>
                </a:solidFill>
                <a:latin typeface="Arial" panose="020B0604020202020204" pitchFamily="34" charset="0"/>
                <a:cs typeface="Arial" panose="020B0604020202020204" pitchFamily="34" charset="0"/>
                <a:sym typeface="Arial" panose="020B0604020202020204" pitchFamily="34" charset="0"/>
              </a:rPr>
              <a:t>chapter</a:t>
            </a:r>
          </a:p>
        </p:txBody>
      </p:sp>
      <p:sp>
        <p:nvSpPr>
          <p:cNvPr id="10" name="矩形 9"/>
          <p:cNvSpPr/>
          <p:nvPr/>
        </p:nvSpPr>
        <p:spPr>
          <a:xfrm>
            <a:off x="3911600" y="2260600"/>
            <a:ext cx="4055745" cy="2600960"/>
          </a:xfrm>
          <a:prstGeom prst="rect">
            <a:avLst/>
          </a:prstGeom>
          <a:solidFill>
            <a:schemeClr val="lt1">
              <a:alpha val="83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49" name="文本框 48"/>
          <p:cNvSpPr txBox="1"/>
          <p:nvPr/>
        </p:nvSpPr>
        <p:spPr>
          <a:xfrm>
            <a:off x="4789212" y="2627447"/>
            <a:ext cx="2468203" cy="663575"/>
          </a:xfrm>
          <a:prstGeom prst="rect">
            <a:avLst/>
          </a:prstGeom>
          <a:noFill/>
        </p:spPr>
        <p:txBody>
          <a:bodyPr wrap="square" lIns="48768" tIns="24384" rIns="48768" bIns="24384" rtlCol="0">
            <a:spAutoFit/>
          </a:bodyPr>
          <a:lstStyle/>
          <a:p>
            <a:pPr marL="0" marR="0" lvl="0" indent="0" algn="dist" defTabSz="6858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0" normalizeH="0" baseline="0" noProof="0" dirty="0">
                <a:ln>
                  <a:noFill/>
                </a:ln>
                <a:solidFill>
                  <a:schemeClr val="accent1">
                    <a:lumMod val="75000"/>
                  </a:schemeClr>
                </a:solidFill>
                <a:effectLst/>
                <a:uLnTx/>
                <a:uFillTx/>
                <a:latin typeface="微软雅黑" panose="020B0503020204020204" pitchFamily="34" charset="-122"/>
                <a:ea typeface="微软雅黑" panose="020B0503020204020204" pitchFamily="34" charset="-122"/>
                <a:cs typeface="+mn-cs"/>
              </a:rPr>
              <a:t>品牌简介</a:t>
            </a:r>
          </a:p>
        </p:txBody>
      </p:sp>
      <p:sp>
        <p:nvSpPr>
          <p:cNvPr id="11" name="TextBox 11"/>
          <p:cNvSpPr txBox="1"/>
          <p:nvPr/>
        </p:nvSpPr>
        <p:spPr>
          <a:xfrm>
            <a:off x="4437130" y="3543325"/>
            <a:ext cx="1573530" cy="460375"/>
          </a:xfrm>
          <a:prstGeom prst="rect">
            <a:avLst/>
          </a:prstGeom>
          <a:noFill/>
        </p:spPr>
        <p:txBody>
          <a:bodyPr wrap="none" rtlCol="0">
            <a:spAutoFit/>
          </a:bodyPr>
          <a:lstStyle/>
          <a:p>
            <a:pPr marL="171450" lvl="1" indent="-171450">
              <a:buFont typeface="Arial" panose="020B0604020202020204" pitchFamily="34" charset="0"/>
              <a:buChar char="•"/>
            </a:pPr>
            <a:r>
              <a:rPr lang="zh-CN" altLang="en-US" sz="240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公司简介</a:t>
            </a:r>
          </a:p>
        </p:txBody>
      </p:sp>
      <p:sp>
        <p:nvSpPr>
          <p:cNvPr id="12" name="TextBox 11"/>
          <p:cNvSpPr txBox="1"/>
          <p:nvPr/>
        </p:nvSpPr>
        <p:spPr>
          <a:xfrm>
            <a:off x="5892965" y="3543325"/>
            <a:ext cx="1878330" cy="460375"/>
          </a:xfrm>
          <a:prstGeom prst="rect">
            <a:avLst/>
          </a:prstGeom>
          <a:noFill/>
        </p:spPr>
        <p:txBody>
          <a:bodyPr wrap="none" rtlCol="0">
            <a:spAutoFit/>
          </a:bodyPr>
          <a:lstStyle/>
          <a:p>
            <a:pPr marL="171450" lvl="1" indent="-171450">
              <a:buFont typeface="Arial" panose="020B0604020202020204" pitchFamily="34" charset="0"/>
              <a:buChar char="•"/>
            </a:pPr>
            <a:r>
              <a:rPr lang="zh-CN" altLang="en-US" sz="240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创始人简介</a:t>
            </a:r>
          </a:p>
        </p:txBody>
      </p:sp>
      <p:sp>
        <p:nvSpPr>
          <p:cNvPr id="5" name="TextBox 11"/>
          <p:cNvSpPr txBox="1"/>
          <p:nvPr/>
        </p:nvSpPr>
        <p:spPr>
          <a:xfrm>
            <a:off x="4391523" y="4226803"/>
            <a:ext cx="1573530" cy="460375"/>
          </a:xfrm>
          <a:prstGeom prst="rect">
            <a:avLst/>
          </a:prstGeom>
          <a:noFill/>
        </p:spPr>
        <p:txBody>
          <a:bodyPr wrap="none" rtlCol="0">
            <a:spAutoFit/>
          </a:bodyPr>
          <a:lstStyle/>
          <a:p>
            <a:pPr marL="171450" lvl="1" indent="-171450">
              <a:buFont typeface="Arial" panose="020B0604020202020204" pitchFamily="34" charset="0"/>
              <a:buChar char="•"/>
            </a:pPr>
            <a:r>
              <a:rPr lang="zh-CN" altLang="en-US" sz="240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产品介绍</a:t>
            </a:r>
          </a:p>
        </p:txBody>
      </p:sp>
      <p:sp>
        <p:nvSpPr>
          <p:cNvPr id="8" name="TextBox 11"/>
          <p:cNvSpPr txBox="1"/>
          <p:nvPr/>
        </p:nvSpPr>
        <p:spPr>
          <a:xfrm>
            <a:off x="5892987" y="4226803"/>
            <a:ext cx="1573530" cy="460375"/>
          </a:xfrm>
          <a:prstGeom prst="rect">
            <a:avLst/>
          </a:prstGeom>
          <a:noFill/>
        </p:spPr>
        <p:txBody>
          <a:bodyPr wrap="none" rtlCol="0">
            <a:spAutoFit/>
          </a:bodyPr>
          <a:lstStyle/>
          <a:p>
            <a:pPr marL="171450" lvl="1" indent="-171450">
              <a:buFont typeface="Arial" panose="020B0604020202020204" pitchFamily="34" charset="0"/>
              <a:buChar char="•"/>
            </a:pPr>
            <a:r>
              <a:rPr lang="zh-CN" altLang="en-US" sz="2400" b="1">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商业模式</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15"/>
                                        </p:tgtEl>
                                        <p:attrNameLst>
                                          <p:attrName>style.visibility</p:attrName>
                                        </p:attrNameLst>
                                      </p:cBhvr>
                                      <p:to>
                                        <p:strVal val="visible"/>
                                      </p:to>
                                    </p:set>
                                    <p:anim by="(-#ppt_w*2)" calcmode="lin" valueType="num">
                                      <p:cBhvr rctx="PPT">
                                        <p:cTn id="12" dur="500" autoRev="1" fill="hold">
                                          <p:stCondLst>
                                            <p:cond delay="0"/>
                                          </p:stCondLst>
                                        </p:cTn>
                                        <p:tgtEl>
                                          <p:spTgt spid="15"/>
                                        </p:tgtEl>
                                        <p:attrNameLst>
                                          <p:attrName>ppt_w</p:attrName>
                                        </p:attrNameLst>
                                      </p:cBhvr>
                                    </p:anim>
                                    <p:anim by="(#ppt_w*0.50)" calcmode="lin" valueType="num">
                                      <p:cBhvr>
                                        <p:cTn id="13" dur="500" decel="50000" autoRev="1" fill="hold">
                                          <p:stCondLst>
                                            <p:cond delay="0"/>
                                          </p:stCondLst>
                                        </p:cTn>
                                        <p:tgtEl>
                                          <p:spTgt spid="15"/>
                                        </p:tgtEl>
                                        <p:attrNameLst>
                                          <p:attrName>ppt_x</p:attrName>
                                        </p:attrNameLst>
                                      </p:cBhvr>
                                    </p:anim>
                                    <p:anim from="(-#ppt_h/2)" to="(#ppt_y)" calcmode="lin" valueType="num">
                                      <p:cBhvr>
                                        <p:cTn id="14" dur="1000" fill="hold">
                                          <p:stCondLst>
                                            <p:cond delay="0"/>
                                          </p:stCondLst>
                                        </p:cTn>
                                        <p:tgtEl>
                                          <p:spTgt spid="15"/>
                                        </p:tgtEl>
                                        <p:attrNameLst>
                                          <p:attrName>ppt_y</p:attrName>
                                        </p:attrNameLst>
                                      </p:cBhvr>
                                    </p:anim>
                                    <p:animRot by="21600000">
                                      <p:cBhvr>
                                        <p:cTn id="15" dur="1000" fill="hold">
                                          <p:stCondLst>
                                            <p:cond delay="0"/>
                                          </p:stCondLst>
                                        </p:cTn>
                                        <p:tgtEl>
                                          <p:spTgt spid="1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blinds(horizontal)">
                                      <p:cBhvr>
                                        <p:cTn id="20" dur="500"/>
                                        <p:tgtEl>
                                          <p:spTgt spid="49"/>
                                        </p:tgtEl>
                                      </p:cBhvr>
                                    </p:animEffect>
                                  </p:childTnLst>
                                </p:cTn>
                              </p:par>
                            </p:childTnLst>
                          </p:cTn>
                        </p:par>
                        <p:par>
                          <p:cTn id="21" fill="hold">
                            <p:stCondLst>
                              <p:cond delay="500"/>
                            </p:stCondLst>
                            <p:childTnLst>
                              <p:par>
                                <p:cTn id="22" presetID="12" presetClass="entr" presetSubtype="8"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p:tgtEl>
                                          <p:spTgt spid="11"/>
                                        </p:tgtEl>
                                        <p:attrNameLst>
                                          <p:attrName>ppt_x</p:attrName>
                                        </p:attrNameLst>
                                      </p:cBhvr>
                                      <p:tavLst>
                                        <p:tav tm="0">
                                          <p:val>
                                            <p:strVal val="#ppt_x-#ppt_w*1.125000"/>
                                          </p:val>
                                        </p:tav>
                                        <p:tav tm="100000">
                                          <p:val>
                                            <p:strVal val="#ppt_x"/>
                                          </p:val>
                                        </p:tav>
                                      </p:tavLst>
                                    </p:anim>
                                    <p:animEffect transition="in" filter="wipe(right)">
                                      <p:cBhvr>
                                        <p:cTn id="25" dur="500"/>
                                        <p:tgtEl>
                                          <p:spTgt spid="11"/>
                                        </p:tgtEl>
                                      </p:cBhvr>
                                    </p:animEffect>
                                  </p:childTnLst>
                                </p:cTn>
                              </p:par>
                            </p:childTnLst>
                          </p:cTn>
                        </p:par>
                        <p:par>
                          <p:cTn id="26" fill="hold">
                            <p:stCondLst>
                              <p:cond delay="1000"/>
                            </p:stCondLst>
                            <p:childTnLst>
                              <p:par>
                                <p:cTn id="27" presetID="1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p:tgtEl>
                                          <p:spTgt spid="12"/>
                                        </p:tgtEl>
                                        <p:attrNameLst>
                                          <p:attrName>ppt_x</p:attrName>
                                        </p:attrNameLst>
                                      </p:cBhvr>
                                      <p:tavLst>
                                        <p:tav tm="0">
                                          <p:val>
                                            <p:strVal val="#ppt_x-#ppt_w*1.125000"/>
                                          </p:val>
                                        </p:tav>
                                        <p:tav tm="100000">
                                          <p:val>
                                            <p:strVal val="#ppt_x"/>
                                          </p:val>
                                        </p:tav>
                                      </p:tavLst>
                                    </p:anim>
                                    <p:animEffect transition="in" filter="wipe(right)">
                                      <p:cBhvr>
                                        <p:cTn id="30" dur="500"/>
                                        <p:tgtEl>
                                          <p:spTgt spid="12"/>
                                        </p:tgtEl>
                                      </p:cBhvr>
                                    </p:animEffect>
                                  </p:childTnLst>
                                </p:cTn>
                              </p:par>
                            </p:childTnLst>
                          </p:cTn>
                        </p:par>
                        <p:par>
                          <p:cTn id="31" fill="hold">
                            <p:stCondLst>
                              <p:cond delay="1500"/>
                            </p:stCondLst>
                            <p:childTnLst>
                              <p:par>
                                <p:cTn id="32" presetID="12" presetClass="entr" presetSubtype="8"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p:tgtEl>
                                          <p:spTgt spid="5"/>
                                        </p:tgtEl>
                                        <p:attrNameLst>
                                          <p:attrName>ppt_x</p:attrName>
                                        </p:attrNameLst>
                                      </p:cBhvr>
                                      <p:tavLst>
                                        <p:tav tm="0">
                                          <p:val>
                                            <p:strVal val="#ppt_x-#ppt_w*1.125000"/>
                                          </p:val>
                                        </p:tav>
                                        <p:tav tm="100000">
                                          <p:val>
                                            <p:strVal val="#ppt_x"/>
                                          </p:val>
                                        </p:tav>
                                      </p:tavLst>
                                    </p:anim>
                                    <p:animEffect transition="in" filter="wipe(right)">
                                      <p:cBhvr>
                                        <p:cTn id="35" dur="500"/>
                                        <p:tgtEl>
                                          <p:spTgt spid="5"/>
                                        </p:tgtEl>
                                      </p:cBhvr>
                                    </p:animEffect>
                                  </p:childTnLst>
                                </p:cTn>
                              </p:par>
                            </p:childTnLst>
                          </p:cTn>
                        </p:par>
                        <p:par>
                          <p:cTn id="36" fill="hold">
                            <p:stCondLst>
                              <p:cond delay="2000"/>
                            </p:stCondLst>
                            <p:childTnLst>
                              <p:par>
                                <p:cTn id="37" presetID="12" presetClass="entr" presetSubtype="8"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p:tgtEl>
                                          <p:spTgt spid="8"/>
                                        </p:tgtEl>
                                        <p:attrNameLst>
                                          <p:attrName>ppt_x</p:attrName>
                                        </p:attrNameLst>
                                      </p:cBhvr>
                                      <p:tavLst>
                                        <p:tav tm="0">
                                          <p:val>
                                            <p:strVal val="#ppt_x-#ppt_w*1.125000"/>
                                          </p:val>
                                        </p:tav>
                                        <p:tav tm="100000">
                                          <p:val>
                                            <p:strVal val="#ppt_x"/>
                                          </p:val>
                                        </p:tav>
                                      </p:tavLst>
                                    </p:anim>
                                    <p:animEffect transition="in" filter="wipe(right)">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5" grpId="0"/>
      <p:bldP spid="49" grpId="0"/>
      <p:bldP spid="11" grpId="0"/>
      <p:bldP spid="12" grpId="0"/>
      <p:bldP spid="5"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own Arrow Callout 55"/>
          <p:cNvSpPr/>
          <p:nvPr/>
        </p:nvSpPr>
        <p:spPr>
          <a:xfrm>
            <a:off x="6741336" y="2106894"/>
            <a:ext cx="1738753" cy="2777791"/>
          </a:xfrm>
          <a:prstGeom prst="downArrowCallout">
            <a:avLst>
              <a:gd name="adj1" fmla="val 25000"/>
              <a:gd name="adj2" fmla="val 6698"/>
              <a:gd name="adj3" fmla="val 4369"/>
              <a:gd name="adj4" fmla="val 97480"/>
            </a:avLst>
          </a:prstGeom>
        </p:spPr>
        <p:style>
          <a:lnRef idx="2">
            <a:schemeClr val="accent3">
              <a:shade val="50000"/>
            </a:schemeClr>
          </a:lnRef>
          <a:fillRef idx="1">
            <a:schemeClr val="accent3"/>
          </a:fillRef>
          <a:effectRef idx="0">
            <a:schemeClr val="accent3"/>
          </a:effectRef>
          <a:fontRef idx="minor">
            <a:schemeClr val="lt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Down Arrow Callout 55"/>
          <p:cNvSpPr/>
          <p:nvPr/>
        </p:nvSpPr>
        <p:spPr>
          <a:xfrm>
            <a:off x="927038" y="2040104"/>
            <a:ext cx="1738753" cy="2777791"/>
          </a:xfrm>
          <a:prstGeom prst="downArrowCallout">
            <a:avLst>
              <a:gd name="adj1" fmla="val 25000"/>
              <a:gd name="adj2" fmla="val 6698"/>
              <a:gd name="adj3" fmla="val 4369"/>
              <a:gd name="adj4" fmla="val 97480"/>
            </a:avLst>
          </a:prstGeom>
        </p:spPr>
        <p:style>
          <a:lnRef idx="2">
            <a:schemeClr val="accent2">
              <a:shade val="50000"/>
            </a:schemeClr>
          </a:lnRef>
          <a:fillRef idx="1">
            <a:schemeClr val="accent2"/>
          </a:fillRef>
          <a:effectRef idx="0">
            <a:schemeClr val="accent2"/>
          </a:effectRef>
          <a:fontRef idx="minor">
            <a:schemeClr val="lt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Callout 55"/>
          <p:cNvSpPr/>
          <p:nvPr/>
        </p:nvSpPr>
        <p:spPr>
          <a:xfrm>
            <a:off x="2868796" y="2390923"/>
            <a:ext cx="1738753" cy="2777791"/>
          </a:xfrm>
          <a:prstGeom prst="downArrowCallout">
            <a:avLst>
              <a:gd name="adj1" fmla="val 25000"/>
              <a:gd name="adj2" fmla="val 6698"/>
              <a:gd name="adj3" fmla="val 4369"/>
              <a:gd name="adj4" fmla="val 97480"/>
            </a:avLst>
          </a:prstGeom>
        </p:spPr>
        <p:style>
          <a:lnRef idx="2">
            <a:schemeClr val="accent3">
              <a:shade val="50000"/>
            </a:schemeClr>
          </a:lnRef>
          <a:fillRef idx="1">
            <a:schemeClr val="accent3"/>
          </a:fillRef>
          <a:effectRef idx="0">
            <a:schemeClr val="accent3"/>
          </a:effectRef>
          <a:fontRef idx="minor">
            <a:schemeClr val="lt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Down Arrow Callout 55"/>
          <p:cNvSpPr/>
          <p:nvPr/>
        </p:nvSpPr>
        <p:spPr>
          <a:xfrm>
            <a:off x="4796094" y="2071724"/>
            <a:ext cx="1738753" cy="2777791"/>
          </a:xfrm>
          <a:prstGeom prst="downArrowCallout">
            <a:avLst>
              <a:gd name="adj1" fmla="val 25000"/>
              <a:gd name="adj2" fmla="val 6698"/>
              <a:gd name="adj3" fmla="val 4369"/>
              <a:gd name="adj4" fmla="val 97480"/>
            </a:avLst>
          </a:prstGeom>
        </p:spPr>
        <p:style>
          <a:lnRef idx="2">
            <a:schemeClr val="accent2">
              <a:shade val="50000"/>
            </a:schemeClr>
          </a:lnRef>
          <a:fillRef idx="1">
            <a:schemeClr val="accent2"/>
          </a:fillRef>
          <a:effectRef idx="0">
            <a:schemeClr val="accent2"/>
          </a:effectRef>
          <a:fontRef idx="minor">
            <a:schemeClr val="lt1"/>
          </a:fontRef>
        </p:style>
        <p:txBody>
          <a:bodyPr lIns="68576" tIns="34287" rIns="68576" bIns="34287"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Freeform 116"/>
          <p:cNvSpPr>
            <a:spLocks noEditPoints="1"/>
          </p:cNvSpPr>
          <p:nvPr/>
        </p:nvSpPr>
        <p:spPr bwMode="auto">
          <a:xfrm>
            <a:off x="5515730" y="2333139"/>
            <a:ext cx="327602" cy="264195"/>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105"/>
          <p:cNvSpPr>
            <a:spLocks noEditPoints="1"/>
          </p:cNvSpPr>
          <p:nvPr/>
        </p:nvSpPr>
        <p:spPr bwMode="auto">
          <a:xfrm>
            <a:off x="1638214" y="2211002"/>
            <a:ext cx="324943" cy="317399"/>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ln>
        </p:spPr>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dirty="0">
              <a:ln>
                <a:noFill/>
              </a:ln>
              <a:solidFill>
                <a:srgbClr val="9BBB59">
                  <a:lumMod val="50000"/>
                </a:srgbClr>
              </a:solidFill>
              <a:effectLst/>
              <a:uLnTx/>
              <a:uFillTx/>
              <a:latin typeface="Calibri" panose="020F0502020204030204"/>
              <a:ea typeface="+mn-ea"/>
              <a:cs typeface="+mn-cs"/>
            </a:endParaRPr>
          </a:p>
        </p:txBody>
      </p:sp>
      <p:sp>
        <p:nvSpPr>
          <p:cNvPr id="22" name="Freeform 62"/>
          <p:cNvSpPr>
            <a:spLocks noChangeAspect="1" noEditPoints="1"/>
          </p:cNvSpPr>
          <p:nvPr/>
        </p:nvSpPr>
        <p:spPr bwMode="auto">
          <a:xfrm>
            <a:off x="3572762" y="2501763"/>
            <a:ext cx="317694" cy="320235"/>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矩形 1"/>
          <p:cNvSpPr/>
          <p:nvPr/>
        </p:nvSpPr>
        <p:spPr>
          <a:xfrm>
            <a:off x="1019040" y="2667410"/>
            <a:ext cx="1554748" cy="1804462"/>
          </a:xfrm>
          <a:prstGeom prst="rect">
            <a:avLst/>
          </a:prstGeom>
          <a:noFill/>
        </p:spPr>
        <p:txBody>
          <a:bodyPr wrap="square" lIns="68576" tIns="34287" rIns="68576" bIns="34287" rtlCol="0">
            <a:spAutoFit/>
          </a:bodyPr>
          <a:lstStyle/>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资料整理</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资料汇总</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小组讨论</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lang="en-US" altLang="zh-CN" sz="2400" dirty="0">
                <a:latin typeface="微软雅黑" panose="020B0503020204020204" pitchFamily="34" charset="-122"/>
                <a:ea typeface="微软雅黑" panose="020B0503020204020204" pitchFamily="34" charset="-122"/>
              </a:rPr>
              <a:t>PPT</a:t>
            </a:r>
            <a:r>
              <a:rPr lang="zh-CN" altLang="en-US" sz="2400" dirty="0">
                <a:latin typeface="微软雅黑" panose="020B0503020204020204" pitchFamily="34" charset="-122"/>
                <a:ea typeface="微软雅黑" panose="020B0503020204020204" pitchFamily="34" charset="-122"/>
              </a:rPr>
              <a:t>制作</a:t>
            </a:r>
            <a:endPar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4" name="矩形 13"/>
          <p:cNvSpPr/>
          <p:nvPr/>
        </p:nvSpPr>
        <p:spPr>
          <a:xfrm>
            <a:off x="4980327" y="2717843"/>
            <a:ext cx="1554748" cy="1361264"/>
          </a:xfrm>
          <a:prstGeom prst="rect">
            <a:avLst/>
          </a:prstGeom>
          <a:noFill/>
        </p:spPr>
        <p:txBody>
          <a:bodyPr wrap="square" lIns="68576" tIns="34287" rIns="68576" bIns="34287" rtlCol="0">
            <a:spAutoFit/>
          </a:bodyPr>
          <a:lstStyle/>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资料收集</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资料汇总</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小组讨论</a:t>
            </a:r>
          </a:p>
        </p:txBody>
      </p:sp>
      <p:sp>
        <p:nvSpPr>
          <p:cNvPr id="15" name="矩形 14"/>
          <p:cNvSpPr/>
          <p:nvPr/>
        </p:nvSpPr>
        <p:spPr>
          <a:xfrm>
            <a:off x="2932247" y="2917986"/>
            <a:ext cx="1557655" cy="1804462"/>
          </a:xfrm>
          <a:prstGeom prst="rect">
            <a:avLst/>
          </a:prstGeom>
          <a:noFill/>
        </p:spPr>
        <p:txBody>
          <a:bodyPr wrap="square" lIns="68576" tIns="34287" rIns="68576" bIns="34287" rtlCol="0">
            <a:spAutoFit/>
          </a:bodyPr>
          <a:lstStyle/>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资料收集</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资料汇总</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小组讨论</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lvl="0" algn="just">
              <a:lnSpc>
                <a:spcPct val="120000"/>
              </a:lnSpc>
              <a:defRPr/>
            </a:pPr>
            <a:r>
              <a:rPr lang="en-US" altLang="zh-CN" sz="2400" dirty="0">
                <a:latin typeface="微软雅黑" panose="020B0503020204020204" pitchFamily="34" charset="-122"/>
                <a:ea typeface="微软雅黑" panose="020B0503020204020204" pitchFamily="34" charset="-122"/>
              </a:rPr>
              <a:t>PPT</a:t>
            </a:r>
            <a:r>
              <a:rPr lang="zh-CN" altLang="en-US" sz="2400" dirty="0">
                <a:latin typeface="微软雅黑" panose="020B0503020204020204" pitchFamily="34" charset="-122"/>
                <a:ea typeface="微软雅黑" panose="020B0503020204020204" pitchFamily="34" charset="-122"/>
              </a:rPr>
              <a:t>修改</a:t>
            </a:r>
            <a:endPar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cxnSp>
        <p:nvCxnSpPr>
          <p:cNvPr id="23" name="Straight Connector 43"/>
          <p:cNvCxnSpPr/>
          <p:nvPr/>
        </p:nvCxnSpPr>
        <p:spPr>
          <a:xfrm>
            <a:off x="1055189" y="5365788"/>
            <a:ext cx="6869427" cy="0"/>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38"/>
          <p:cNvCxnSpPr/>
          <p:nvPr/>
        </p:nvCxnSpPr>
        <p:spPr>
          <a:xfrm>
            <a:off x="1800685" y="4855027"/>
            <a:ext cx="0" cy="445776"/>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38"/>
          <p:cNvCxnSpPr/>
          <p:nvPr/>
        </p:nvCxnSpPr>
        <p:spPr>
          <a:xfrm>
            <a:off x="5665470" y="4884764"/>
            <a:ext cx="0" cy="445776"/>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38"/>
          <p:cNvCxnSpPr/>
          <p:nvPr/>
        </p:nvCxnSpPr>
        <p:spPr>
          <a:xfrm flipH="1">
            <a:off x="3730944" y="5199689"/>
            <a:ext cx="1" cy="140991"/>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38"/>
          <p:cNvCxnSpPr/>
          <p:nvPr/>
        </p:nvCxnSpPr>
        <p:spPr>
          <a:xfrm>
            <a:off x="7599997" y="4920012"/>
            <a:ext cx="0" cy="445776"/>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24" name="Freeform 62"/>
          <p:cNvSpPr>
            <a:spLocks noChangeAspect="1" noEditPoints="1"/>
          </p:cNvSpPr>
          <p:nvPr/>
        </p:nvSpPr>
        <p:spPr bwMode="auto">
          <a:xfrm>
            <a:off x="7451673" y="2397904"/>
            <a:ext cx="317694" cy="320235"/>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68576" tIns="34287" rIns="68576" bIns="34287" numCol="1" anchor="t" anchorCtr="0" compatLnSpc="1"/>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矩形 24"/>
          <p:cNvSpPr/>
          <p:nvPr/>
        </p:nvSpPr>
        <p:spPr>
          <a:xfrm>
            <a:off x="6917055" y="2801620"/>
            <a:ext cx="1492885" cy="1361264"/>
          </a:xfrm>
          <a:prstGeom prst="rect">
            <a:avLst/>
          </a:prstGeom>
          <a:noFill/>
        </p:spPr>
        <p:txBody>
          <a:bodyPr wrap="square" lIns="68576" tIns="34287" rIns="68576" bIns="34287" rtlCol="0">
            <a:spAutoFit/>
          </a:bodyPr>
          <a:lstStyle/>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资料收集</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资料汇总</a:t>
            </a:r>
            <a:endParaRPr kumimoji="0" lang="en-US" altLang="zh-CN"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endParaRPr>
          </a:p>
          <a:p>
            <a:pPr marL="0" marR="0" lvl="0" indent="0" algn="just" defTabSz="685800" rtl="0" eaLnBrk="1" fontAlgn="auto" latinLnBrk="0" hangingPunct="1">
              <a:lnSpc>
                <a:spcPct val="120000"/>
              </a:lnSpc>
              <a:spcBef>
                <a:spcPts val="0"/>
              </a:spcBef>
              <a:spcAft>
                <a:spcPts val="0"/>
              </a:spcAft>
              <a:buClrTx/>
              <a:buSzTx/>
              <a:buFontTx/>
              <a:buNone/>
              <a:defRPr/>
            </a:pPr>
            <a:r>
              <a:rPr kumimoji="0" lang="zh-CN" altLang="en-US" sz="240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cs typeface="+mn-cs"/>
              </a:rPr>
              <a:t>小组讨论</a:t>
            </a:r>
          </a:p>
        </p:txBody>
      </p:sp>
      <p:sp>
        <p:nvSpPr>
          <p:cNvPr id="5" name="文本框 4"/>
          <p:cNvSpPr txBox="1"/>
          <p:nvPr/>
        </p:nvSpPr>
        <p:spPr>
          <a:xfrm>
            <a:off x="431264" y="385116"/>
            <a:ext cx="2371090" cy="744220"/>
          </a:xfrm>
          <a:prstGeom prst="rect">
            <a:avLst/>
          </a:prstGeom>
          <a:noFill/>
        </p:spPr>
        <p:txBody>
          <a:bodyPr wrap="none" lIns="68571" tIns="34286" rIns="68571" bIns="34286" rtlCol="0">
            <a:spAutoFit/>
          </a:bodyPr>
          <a:lstStyle/>
          <a:p>
            <a:pPr algn="ctr" defTabSz="963930"/>
            <a:r>
              <a:rPr lang="zh-CN" altLang="en-US" sz="4400" b="1" dirty="0">
                <a:solidFill>
                  <a:schemeClr val="tx1"/>
                </a:solidFill>
                <a:ea typeface="微软雅黑" panose="020B0503020204020204" pitchFamily="34" charset="-122"/>
                <a:cs typeface="+mn-ea"/>
                <a:sym typeface="+mn-lt"/>
              </a:rPr>
              <a:t>小组分工</a:t>
            </a:r>
          </a:p>
        </p:txBody>
      </p:sp>
    </p:spTree>
  </p:cSld>
  <p:clrMapOvr>
    <a:masterClrMapping/>
  </p:clrMapOvr>
  <mc:AlternateContent xmlns:mc="http://schemas.openxmlformats.org/markup-compatibility/2006" xmlns:p14="http://schemas.microsoft.com/office/powerpoint/2010/main">
    <mc:Choice Requires="p14">
      <p:transition spd="slow" p14:dur="200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2" presetClass="entr" presetSubtype="4" accel="50000" decel="5000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1000" fill="hold"/>
                                        <p:tgtEl>
                                          <p:spTgt spid="7"/>
                                        </p:tgtEl>
                                        <p:attrNameLst>
                                          <p:attrName>ppt_x</p:attrName>
                                        </p:attrNameLst>
                                      </p:cBhvr>
                                      <p:tavLst>
                                        <p:tav tm="0">
                                          <p:val>
                                            <p:strVal val="#ppt_x"/>
                                          </p:val>
                                        </p:tav>
                                        <p:tav tm="100000">
                                          <p:val>
                                            <p:strVal val="#ppt_x"/>
                                          </p:val>
                                        </p:tav>
                                      </p:tavLst>
                                    </p:anim>
                                    <p:anim calcmode="lin" valueType="num">
                                      <p:cBhvr additive="base">
                                        <p:cTn id="11" dur="1000" fill="hold"/>
                                        <p:tgtEl>
                                          <p:spTgt spid="7"/>
                                        </p:tgtEl>
                                        <p:attrNameLst>
                                          <p:attrName>ppt_y</p:attrName>
                                        </p:attrNameLst>
                                      </p:cBhvr>
                                      <p:tavLst>
                                        <p:tav tm="0">
                                          <p:val>
                                            <p:strVal val="1+#ppt_h/2"/>
                                          </p:val>
                                        </p:tav>
                                        <p:tav tm="100000">
                                          <p:val>
                                            <p:strVal val="#ppt_y"/>
                                          </p:val>
                                        </p:tav>
                                      </p:tavLst>
                                    </p:anim>
                                  </p:childTnLst>
                                </p:cTn>
                              </p:par>
                              <p:par>
                                <p:cTn id="12" presetID="2" presetClass="entr" presetSubtype="4" accel="50000" decel="5000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1000" fill="hold"/>
                                        <p:tgtEl>
                                          <p:spTgt spid="10"/>
                                        </p:tgtEl>
                                        <p:attrNameLst>
                                          <p:attrName>ppt_x</p:attrName>
                                        </p:attrNameLst>
                                      </p:cBhvr>
                                      <p:tavLst>
                                        <p:tav tm="0">
                                          <p:val>
                                            <p:strVal val="#ppt_x"/>
                                          </p:val>
                                        </p:tav>
                                        <p:tav tm="100000">
                                          <p:val>
                                            <p:strVal val="#ppt_x"/>
                                          </p:val>
                                        </p:tav>
                                      </p:tavLst>
                                    </p:anim>
                                    <p:anim calcmode="lin" valueType="num">
                                      <p:cBhvr additive="base">
                                        <p:cTn id="15" dur="1000" fill="hold"/>
                                        <p:tgtEl>
                                          <p:spTgt spid="10"/>
                                        </p:tgtEl>
                                        <p:attrNameLst>
                                          <p:attrName>ppt_y</p:attrName>
                                        </p:attrNameLst>
                                      </p:cBhvr>
                                      <p:tavLst>
                                        <p:tav tm="0">
                                          <p:val>
                                            <p:strVal val="1+#ppt_h/2"/>
                                          </p:val>
                                        </p:tav>
                                        <p:tav tm="100000">
                                          <p:val>
                                            <p:strVal val="#ppt_y"/>
                                          </p:val>
                                        </p:tav>
                                      </p:tavLst>
                                    </p:anim>
                                  </p:childTnLst>
                                </p:cTn>
                              </p:par>
                              <p:par>
                                <p:cTn id="16" presetID="2" presetClass="entr" presetSubtype="4" accel="50000" decel="5000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1000" fill="hold"/>
                                        <p:tgtEl>
                                          <p:spTgt spid="13"/>
                                        </p:tgtEl>
                                        <p:attrNameLst>
                                          <p:attrName>ppt_x</p:attrName>
                                        </p:attrNameLst>
                                      </p:cBhvr>
                                      <p:tavLst>
                                        <p:tav tm="0">
                                          <p:val>
                                            <p:strVal val="#ppt_x"/>
                                          </p:val>
                                        </p:tav>
                                        <p:tav tm="100000">
                                          <p:val>
                                            <p:strVal val="#ppt_x"/>
                                          </p:val>
                                        </p:tav>
                                      </p:tavLst>
                                    </p:anim>
                                    <p:anim calcmode="lin" valueType="num">
                                      <p:cBhvr additive="base">
                                        <p:cTn id="19" dur="1000" fill="hold"/>
                                        <p:tgtEl>
                                          <p:spTgt spid="13"/>
                                        </p:tgtEl>
                                        <p:attrNameLst>
                                          <p:attrName>ppt_y</p:attrName>
                                        </p:attrNameLst>
                                      </p:cBhvr>
                                      <p:tavLst>
                                        <p:tav tm="0">
                                          <p:val>
                                            <p:strVal val="1+#ppt_h/2"/>
                                          </p:val>
                                        </p:tav>
                                        <p:tav tm="100000">
                                          <p:val>
                                            <p:strVal val="#ppt_y"/>
                                          </p:val>
                                        </p:tav>
                                      </p:tavLst>
                                    </p:anim>
                                  </p:childTnLst>
                                </p:cTn>
                              </p:par>
                              <p:par>
                                <p:cTn id="20" presetID="53" presetClass="entr" presetSubtype="16"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par>
                                <p:cTn id="25" presetID="53" presetClass="entr" presetSubtype="16" fill="hold" grpId="0" nodeType="withEffect">
                                  <p:stCondLst>
                                    <p:cond delay="25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18" presetClass="entr" presetSubtype="3" fill="hold" nodeType="withEffect">
                                  <p:stCondLst>
                                    <p:cond delay="750"/>
                                  </p:stCondLst>
                                  <p:childTnLst>
                                    <p:set>
                                      <p:cBhvr>
                                        <p:cTn id="36" dur="1" fill="hold">
                                          <p:stCondLst>
                                            <p:cond delay="0"/>
                                          </p:stCondLst>
                                        </p:cTn>
                                        <p:tgtEl>
                                          <p:spTgt spid="23"/>
                                        </p:tgtEl>
                                        <p:attrNameLst>
                                          <p:attrName>style.visibility</p:attrName>
                                        </p:attrNameLst>
                                      </p:cBhvr>
                                      <p:to>
                                        <p:strVal val="visible"/>
                                      </p:to>
                                    </p:set>
                                    <p:animEffect transition="in" filter="strips(upRight)">
                                      <p:cBhvr>
                                        <p:cTn id="37" dur="500"/>
                                        <p:tgtEl>
                                          <p:spTgt spid="23"/>
                                        </p:tgtEl>
                                      </p:cBhvr>
                                    </p:animEffect>
                                  </p:childTnLst>
                                </p:cTn>
                              </p:par>
                              <p:par>
                                <p:cTn id="38" presetID="18" presetClass="entr" presetSubtype="12" fill="hold" nodeType="withEffect">
                                  <p:stCondLst>
                                    <p:cond delay="1000"/>
                                  </p:stCondLst>
                                  <p:childTnLst>
                                    <p:set>
                                      <p:cBhvr>
                                        <p:cTn id="39" dur="1" fill="hold">
                                          <p:stCondLst>
                                            <p:cond delay="0"/>
                                          </p:stCondLst>
                                        </p:cTn>
                                        <p:tgtEl>
                                          <p:spTgt spid="26"/>
                                        </p:tgtEl>
                                        <p:attrNameLst>
                                          <p:attrName>style.visibility</p:attrName>
                                        </p:attrNameLst>
                                      </p:cBhvr>
                                      <p:to>
                                        <p:strVal val="visible"/>
                                      </p:to>
                                    </p:set>
                                    <p:animEffect transition="in" filter="strips(downLeft)">
                                      <p:cBhvr>
                                        <p:cTn id="40" dur="500"/>
                                        <p:tgtEl>
                                          <p:spTgt spid="26"/>
                                        </p:tgtEl>
                                      </p:cBhvr>
                                    </p:animEffect>
                                  </p:childTnLst>
                                </p:cTn>
                              </p:par>
                              <p:par>
                                <p:cTn id="41" presetID="18" presetClass="entr" presetSubtype="12" fill="hold" nodeType="withEffect">
                                  <p:stCondLst>
                                    <p:cond delay="1250"/>
                                  </p:stCondLst>
                                  <p:childTnLst>
                                    <p:set>
                                      <p:cBhvr>
                                        <p:cTn id="42" dur="1" fill="hold">
                                          <p:stCondLst>
                                            <p:cond delay="0"/>
                                          </p:stCondLst>
                                        </p:cTn>
                                        <p:tgtEl>
                                          <p:spTgt spid="28"/>
                                        </p:tgtEl>
                                        <p:attrNameLst>
                                          <p:attrName>style.visibility</p:attrName>
                                        </p:attrNameLst>
                                      </p:cBhvr>
                                      <p:to>
                                        <p:strVal val="visible"/>
                                      </p:to>
                                    </p:set>
                                    <p:animEffect transition="in" filter="strips(downLeft)">
                                      <p:cBhvr>
                                        <p:cTn id="43" dur="500"/>
                                        <p:tgtEl>
                                          <p:spTgt spid="28"/>
                                        </p:tgtEl>
                                      </p:cBhvr>
                                    </p:animEffect>
                                  </p:childTnLst>
                                </p:cTn>
                              </p:par>
                              <p:par>
                                <p:cTn id="44" presetID="18" presetClass="entr" presetSubtype="12" fill="hold" nodeType="withEffect">
                                  <p:stCondLst>
                                    <p:cond delay="1500"/>
                                  </p:stCondLst>
                                  <p:childTnLst>
                                    <p:set>
                                      <p:cBhvr>
                                        <p:cTn id="45" dur="1" fill="hold">
                                          <p:stCondLst>
                                            <p:cond delay="0"/>
                                          </p:stCondLst>
                                        </p:cTn>
                                        <p:tgtEl>
                                          <p:spTgt spid="29"/>
                                        </p:tgtEl>
                                        <p:attrNameLst>
                                          <p:attrName>style.visibility</p:attrName>
                                        </p:attrNameLst>
                                      </p:cBhvr>
                                      <p:to>
                                        <p:strVal val="visible"/>
                                      </p:to>
                                    </p:set>
                                    <p:animEffect transition="in" filter="strips(downLeft)">
                                      <p:cBhvr>
                                        <p:cTn id="46" dur="500"/>
                                        <p:tgtEl>
                                          <p:spTgt spid="29"/>
                                        </p:tgtEl>
                                      </p:cBhvr>
                                    </p:animEffect>
                                  </p:childTnLst>
                                </p:cTn>
                              </p:par>
                              <p:par>
                                <p:cTn id="47" presetID="18" presetClass="entr" presetSubtype="12" fill="hold" nodeType="withEffect">
                                  <p:stCondLst>
                                    <p:cond delay="1000"/>
                                  </p:stCondLst>
                                  <p:childTnLst>
                                    <p:set>
                                      <p:cBhvr>
                                        <p:cTn id="48" dur="1" fill="hold">
                                          <p:stCondLst>
                                            <p:cond delay="0"/>
                                          </p:stCondLst>
                                        </p:cTn>
                                        <p:tgtEl>
                                          <p:spTgt spid="19"/>
                                        </p:tgtEl>
                                        <p:attrNameLst>
                                          <p:attrName>style.visibility</p:attrName>
                                        </p:attrNameLst>
                                      </p:cBhvr>
                                      <p:to>
                                        <p:strVal val="visible"/>
                                      </p:to>
                                    </p:set>
                                    <p:animEffect transition="in" filter="strips(downLeft)">
                                      <p:cBhvr>
                                        <p:cTn id="49" dur="500"/>
                                        <p:tgtEl>
                                          <p:spTgt spid="19"/>
                                        </p:tgtEl>
                                      </p:cBhvr>
                                    </p:animEffect>
                                  </p:childTnLst>
                                </p:cTn>
                              </p:par>
                              <p:par>
                                <p:cTn id="50" presetID="53" presetClass="entr" presetSubtype="16" fill="hold" grpId="0" nodeType="withEffect">
                                  <p:stCondLst>
                                    <p:cond delay="500"/>
                                  </p:stCondLst>
                                  <p:childTnLst>
                                    <p:set>
                                      <p:cBhvr>
                                        <p:cTn id="51" dur="1" fill="hold">
                                          <p:stCondLst>
                                            <p:cond delay="0"/>
                                          </p:stCondLst>
                                        </p:cTn>
                                        <p:tgtEl>
                                          <p:spTgt spid="24"/>
                                        </p:tgtEl>
                                        <p:attrNameLst>
                                          <p:attrName>style.visibility</p:attrName>
                                        </p:attrNameLst>
                                      </p:cBhvr>
                                      <p:to>
                                        <p:strVal val="visible"/>
                                      </p:to>
                                    </p:set>
                                    <p:anim calcmode="lin" valueType="num">
                                      <p:cBhvr>
                                        <p:cTn id="52" dur="500" fill="hold"/>
                                        <p:tgtEl>
                                          <p:spTgt spid="24"/>
                                        </p:tgtEl>
                                        <p:attrNameLst>
                                          <p:attrName>ppt_w</p:attrName>
                                        </p:attrNameLst>
                                      </p:cBhvr>
                                      <p:tavLst>
                                        <p:tav tm="0">
                                          <p:val>
                                            <p:fltVal val="0"/>
                                          </p:val>
                                        </p:tav>
                                        <p:tav tm="100000">
                                          <p:val>
                                            <p:strVal val="#ppt_w"/>
                                          </p:val>
                                        </p:tav>
                                      </p:tavLst>
                                    </p:anim>
                                    <p:anim calcmode="lin" valueType="num">
                                      <p:cBhvr>
                                        <p:cTn id="53" dur="500" fill="hold"/>
                                        <p:tgtEl>
                                          <p:spTgt spid="24"/>
                                        </p:tgtEl>
                                        <p:attrNameLst>
                                          <p:attrName>ppt_h</p:attrName>
                                        </p:attrNameLst>
                                      </p:cBhvr>
                                      <p:tavLst>
                                        <p:tav tm="0">
                                          <p:val>
                                            <p:fltVal val="0"/>
                                          </p:val>
                                        </p:tav>
                                        <p:tav tm="100000">
                                          <p:val>
                                            <p:strVal val="#ppt_h"/>
                                          </p:val>
                                        </p:tav>
                                      </p:tavLst>
                                    </p:anim>
                                    <p:animEffect transition="in" filter="fade">
                                      <p:cBhvr>
                                        <p:cTn id="54" dur="500"/>
                                        <p:tgtEl>
                                          <p:spTgt spid="24"/>
                                        </p:tgtEl>
                                      </p:cBhvr>
                                    </p:animEffect>
                                  </p:childTnLst>
                                </p:cTn>
                              </p:par>
                              <p:par>
                                <p:cTn id="55" presetID="2" presetClass="entr" presetSubtype="4" accel="50000" decel="50000"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 calcmode="lin" valueType="num">
                                      <p:cBhvr additive="base">
                                        <p:cTn id="57" dur="1000" fill="hold"/>
                                        <p:tgtEl>
                                          <p:spTgt spid="4"/>
                                        </p:tgtEl>
                                        <p:attrNameLst>
                                          <p:attrName>ppt_x</p:attrName>
                                        </p:attrNameLst>
                                      </p:cBhvr>
                                      <p:tavLst>
                                        <p:tav tm="0">
                                          <p:val>
                                            <p:strVal val="#ppt_x"/>
                                          </p:val>
                                        </p:tav>
                                        <p:tav tm="100000">
                                          <p:val>
                                            <p:strVal val="#ppt_x"/>
                                          </p:val>
                                        </p:tav>
                                      </p:tavLst>
                                    </p:anim>
                                    <p:anim calcmode="lin" valueType="num">
                                      <p:cBhvr additive="base">
                                        <p:cTn id="5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 presetClass="entr" presetSubtype="16" fill="hold" grpId="0" nodeType="click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box(in)">
                                      <p:cBhvr>
                                        <p:cTn id="63" dur="2000"/>
                                        <p:tgtEl>
                                          <p:spTgt spid="2"/>
                                        </p:tgtEl>
                                      </p:cBhvr>
                                    </p:animEffect>
                                  </p:childTnLst>
                                </p:cTn>
                              </p:par>
                            </p:childTnLst>
                          </p:cTn>
                        </p:par>
                      </p:childTnLst>
                    </p:cTn>
                  </p:par>
                  <p:par>
                    <p:cTn id="64" fill="hold">
                      <p:stCondLst>
                        <p:cond delay="indefinite"/>
                      </p:stCondLst>
                      <p:childTnLst>
                        <p:par>
                          <p:cTn id="65" fill="hold">
                            <p:stCondLst>
                              <p:cond delay="0"/>
                            </p:stCondLst>
                            <p:childTnLst>
                              <p:par>
                                <p:cTn id="66" presetID="4" presetClass="entr" presetSubtype="16" fill="hold" grpId="0" nodeType="click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box(in)">
                                      <p:cBhvr>
                                        <p:cTn id="68" dur="2000"/>
                                        <p:tgtEl>
                                          <p:spTgt spid="15"/>
                                        </p:tgtEl>
                                      </p:cBhvr>
                                    </p:animEffect>
                                  </p:childTnLst>
                                </p:cTn>
                              </p:par>
                            </p:childTnLst>
                          </p:cTn>
                        </p:par>
                      </p:childTnLst>
                    </p:cTn>
                  </p:par>
                  <p:par>
                    <p:cTn id="69" fill="hold">
                      <p:stCondLst>
                        <p:cond delay="indefinite"/>
                      </p:stCondLst>
                      <p:childTnLst>
                        <p:par>
                          <p:cTn id="70" fill="hold">
                            <p:stCondLst>
                              <p:cond delay="0"/>
                            </p:stCondLst>
                            <p:childTnLst>
                              <p:par>
                                <p:cTn id="71" presetID="4" presetClass="entr" presetSubtype="16"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box(in)">
                                      <p:cBhvr>
                                        <p:cTn id="73" dur="2000"/>
                                        <p:tgtEl>
                                          <p:spTgt spid="14"/>
                                        </p:tgtEl>
                                      </p:cBhvr>
                                    </p:animEffect>
                                  </p:childTnLst>
                                </p:cTn>
                              </p:par>
                            </p:childTnLst>
                          </p:cTn>
                        </p:par>
                      </p:childTnLst>
                    </p:cTn>
                  </p:par>
                  <p:par>
                    <p:cTn id="74" fill="hold">
                      <p:stCondLst>
                        <p:cond delay="indefinite"/>
                      </p:stCondLst>
                      <p:childTnLst>
                        <p:par>
                          <p:cTn id="75" fill="hold">
                            <p:stCondLst>
                              <p:cond delay="0"/>
                            </p:stCondLst>
                            <p:childTnLst>
                              <p:par>
                                <p:cTn id="76" presetID="4" presetClass="entr" presetSubtype="16" fill="hold" grpId="0" nodeType="click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box(in)">
                                      <p:cBhvr>
                                        <p:cTn id="78" dur="2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7" grpId="0" bldLvl="0" animBg="1"/>
      <p:bldP spid="10" grpId="0" bldLvl="0" animBg="1"/>
      <p:bldP spid="13" grpId="0" bldLvl="0" animBg="1"/>
      <p:bldP spid="20" grpId="0" bldLvl="0" animBg="1"/>
      <p:bldP spid="21" grpId="0" bldLvl="0" animBg="1"/>
      <p:bldP spid="22" grpId="0" bldLvl="0" animBg="1"/>
      <p:bldP spid="2" grpId="0"/>
      <p:bldP spid="14" grpId="0"/>
      <p:bldP spid="15" grpId="0"/>
      <p:bldP spid="24" grpId="0" bldLvl="0" animBg="1"/>
      <p:bldP spid="25" grpId="0"/>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970" y="-8890"/>
            <a:ext cx="9148445" cy="6825615"/>
          </a:xfrm>
          <a:prstGeom prst="rect">
            <a:avLst/>
          </a:prstGeom>
        </p:spPr>
      </p:pic>
      <p:sp>
        <p:nvSpPr>
          <p:cNvPr id="3" name="矩形 2"/>
          <p:cNvSpPr/>
          <p:nvPr/>
        </p:nvSpPr>
        <p:spPr>
          <a:xfrm>
            <a:off x="10795" y="205105"/>
            <a:ext cx="9122410" cy="6269355"/>
          </a:xfrm>
          <a:prstGeom prst="rect">
            <a:avLst/>
          </a:prstGeom>
          <a:solidFill>
            <a:schemeClr val="lt1">
              <a:alpha val="45000"/>
            </a:schemeClr>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00">
              <a:latin typeface="Arial" panose="020B0604020202020204" pitchFamily="34" charset="0"/>
              <a:ea typeface="微软雅黑" panose="020B0503020204020204" pitchFamily="34" charset="-122"/>
              <a:sym typeface="Arial" panose="020B0604020202020204" pitchFamily="34" charset="0"/>
            </a:endParaRPr>
          </a:p>
        </p:txBody>
      </p:sp>
      <p:sp>
        <p:nvSpPr>
          <p:cNvPr id="7" name="矩形 259"/>
          <p:cNvSpPr>
            <a:spLocks noChangeArrowheads="1"/>
          </p:cNvSpPr>
          <p:nvPr/>
        </p:nvSpPr>
        <p:spPr bwMode="auto">
          <a:xfrm>
            <a:off x="1721909" y="2971698"/>
            <a:ext cx="5676053" cy="738505"/>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800" b="1">
                <a:solidFill>
                  <a:schemeClr val="accent1">
                    <a:lumMod val="50000"/>
                  </a:schemeClr>
                </a:solidFill>
                <a:cs typeface="Arial" panose="020B0604020202020204" pitchFamily="34" charset="0"/>
              </a:rPr>
              <a:t>感谢聆听，批评指导</a:t>
            </a:r>
            <a:endParaRPr lang="zh-CN" altLang="en-US" sz="4800" b="1" dirty="0">
              <a:solidFill>
                <a:schemeClr val="accent1">
                  <a:lumMod val="50000"/>
                </a:schemeClr>
              </a:solidFill>
              <a:cs typeface="Arial" panose="020B0604020202020204" pitchFamily="34" charset="0"/>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2000"/>
                                        <p:tgtEl>
                                          <p:spTgt spid="3"/>
                                        </p:tgtEl>
                                      </p:cBhvr>
                                    </p:animEffect>
                                  </p:childTnLst>
                                </p:cTn>
                              </p:par>
                            </p:childTnLst>
                          </p:cTn>
                        </p:par>
                        <p:par>
                          <p:cTn id="17" fill="hold">
                            <p:stCondLst>
                              <p:cond delay="2000"/>
                            </p:stCondLst>
                            <p:childTnLst>
                              <p:par>
                                <p:cTn id="18" presetID="26" presetClass="emph" presetSubtype="0" fill="hold" grpId="1" nodeType="afterEffect">
                                  <p:stCondLst>
                                    <p:cond delay="0"/>
                                  </p:stCondLst>
                                  <p:iterate type="lt">
                                    <p:tmPct val="0"/>
                                  </p:iterate>
                                  <p:childTnLst>
                                    <p:animEffect transition="out" filter="fade">
                                      <p:cBhvr>
                                        <p:cTn id="19" dur="500" tmFilter="0, 0; .2, .5; .8, .5; 1, 0"/>
                                        <p:tgtEl>
                                          <p:spTgt spid="7"/>
                                        </p:tgtEl>
                                      </p:cBhvr>
                                    </p:animEffect>
                                    <p:animScale>
                                      <p:cBhvr>
                                        <p:cTn id="20"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7" grpId="0"/>
      <p:bldP spid="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54653" y="5535911"/>
            <a:ext cx="389943" cy="229870"/>
          </a:xfrm>
          <a:prstGeom prst="rect">
            <a:avLst/>
          </a:prstGeom>
          <a:noFill/>
        </p:spPr>
        <p:txBody>
          <a:bodyPr wrap="square" rtlCol="0">
            <a:spAutoFit/>
          </a:bodyPr>
          <a:lstStyle/>
          <a:p>
            <a:fld id="{F3C5028F-8D3B-45CC-A1ED-22F09E87F5E5}" type="slidenum">
              <a:rPr lang="id-ID" sz="900">
                <a:solidFill>
                  <a:schemeClr val="bg1"/>
                </a:solidFill>
              </a:rPr>
              <a:t>4</a:t>
            </a:fld>
            <a:endParaRPr lang="id-ID" sz="900" dirty="0">
              <a:solidFill>
                <a:schemeClr val="bg1"/>
              </a:solidFill>
            </a:endParaRPr>
          </a:p>
        </p:txBody>
      </p:sp>
      <p:sp>
        <p:nvSpPr>
          <p:cNvPr id="6" name="TextBox 5"/>
          <p:cNvSpPr txBox="1"/>
          <p:nvPr/>
        </p:nvSpPr>
        <p:spPr>
          <a:xfrm>
            <a:off x="3452847" y="1742387"/>
            <a:ext cx="5511687" cy="4300855"/>
          </a:xfrm>
          <a:prstGeom prst="rect">
            <a:avLst/>
          </a:prstGeom>
          <a:solidFill>
            <a:schemeClr val="bg1"/>
          </a:solidFill>
          <a:ln w="38100">
            <a:solidFill>
              <a:schemeClr val="tx2"/>
            </a:solidFill>
            <a:prstDash val="solid"/>
          </a:ln>
        </p:spPr>
        <p:txBody>
          <a:bodyPr wrap="square" rIns="107994" bIns="26998" numCol="1" spcCol="360000" rtlCol="0">
            <a:spAutoFit/>
          </a:bodyPr>
          <a:lstStyle/>
          <a:p>
            <a:pPr algn="ctr"/>
            <a:r>
              <a:rPr lang="zh-CN" altLang="en-US" sz="2275" b="1" dirty="0">
                <a:solidFill>
                  <a:schemeClr val="tx1">
                    <a:lumMod val="95000"/>
                    <a:lumOff val="5000"/>
                  </a:schemeClr>
                </a:solidFill>
                <a:latin typeface="微软雅黑" panose="020B0503020204020204" pitchFamily="34" charset="-122"/>
                <a:ea typeface="微软雅黑" panose="020B0503020204020204" pitchFamily="34" charset="-122"/>
                <a:sym typeface="+mn-ea"/>
              </a:rPr>
              <a:t>公司简介</a:t>
            </a:r>
          </a:p>
          <a:p>
            <a:pPr indent="457200">
              <a:lnSpc>
                <a:spcPct val="150000"/>
              </a:lnSpc>
            </a:pPr>
            <a:r>
              <a:rPr lang="zh-CN" altLang="en-US" sz="2400" dirty="0">
                <a:solidFill>
                  <a:schemeClr val="tx1"/>
                </a:solidFill>
                <a:latin typeface="微软雅黑" panose="020B0503020204020204" pitchFamily="34" charset="-122"/>
                <a:ea typeface="微软雅黑" panose="020B0503020204020204" pitchFamily="34" charset="-122"/>
                <a:sym typeface="+mn-ea"/>
              </a:rPr>
              <a:t>三只松鼠股份有限公司成立于</a:t>
            </a:r>
            <a:r>
              <a:rPr lang="en-US" altLang="zh-CN" sz="2400" dirty="0">
                <a:solidFill>
                  <a:schemeClr val="tx1"/>
                </a:solidFill>
                <a:latin typeface="微软雅黑" panose="020B0503020204020204" pitchFamily="34" charset="-122"/>
                <a:ea typeface="微软雅黑" panose="020B0503020204020204" pitchFamily="34" charset="-122"/>
                <a:sym typeface="+mn-ea"/>
              </a:rPr>
              <a:t>2012</a:t>
            </a:r>
            <a:r>
              <a:rPr lang="zh-CN" altLang="en-US" sz="2400" dirty="0">
                <a:solidFill>
                  <a:schemeClr val="tx1"/>
                </a:solidFill>
                <a:latin typeface="微软雅黑" panose="020B0503020204020204" pitchFamily="34" charset="-122"/>
                <a:ea typeface="微软雅黑" panose="020B0503020204020204" pitchFamily="34" charset="-122"/>
                <a:sym typeface="+mn-ea"/>
              </a:rPr>
              <a:t>年，是中国第一家定位于</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纯互联网食品品牌</a:t>
            </a:r>
            <a:r>
              <a:rPr lang="zh-CN" altLang="en-US" sz="2400" dirty="0">
                <a:solidFill>
                  <a:schemeClr val="tx1"/>
                </a:solidFill>
                <a:latin typeface="微软雅黑" panose="020B0503020204020204" pitchFamily="34" charset="-122"/>
                <a:ea typeface="微软雅黑" panose="020B0503020204020204" pitchFamily="34" charset="-122"/>
                <a:sym typeface="+mn-ea"/>
              </a:rPr>
              <a:t>的</a:t>
            </a:r>
            <a:r>
              <a:rPr lang="zh-CN" altLang="en-US" sz="2400" dirty="0">
                <a:latin typeface="微软雅黑" panose="020B0503020204020204" pitchFamily="34" charset="-122"/>
                <a:ea typeface="微软雅黑" panose="020B0503020204020204" pitchFamily="34" charset="-122"/>
                <a:sym typeface="+mn-ea"/>
              </a:rPr>
              <a:t>主打</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坚果类产品的</a:t>
            </a:r>
            <a:r>
              <a:rPr lang="zh-CN" altLang="en-US" sz="2400" dirty="0">
                <a:solidFill>
                  <a:schemeClr val="tx1"/>
                </a:solidFill>
                <a:latin typeface="微软雅黑" panose="020B0503020204020204" pitchFamily="34" charset="-122"/>
                <a:ea typeface="微软雅黑" panose="020B0503020204020204" pitchFamily="34" charset="-122"/>
                <a:sym typeface="+mn-ea"/>
              </a:rPr>
              <a:t>企业，也是当前中国</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销售规模最大</a:t>
            </a:r>
            <a:r>
              <a:rPr lang="zh-CN" altLang="en-US" sz="2400" dirty="0">
                <a:solidFill>
                  <a:schemeClr val="tx1"/>
                </a:solidFill>
                <a:latin typeface="微软雅黑" panose="020B0503020204020204" pitchFamily="34" charset="-122"/>
                <a:ea typeface="微软雅黑" panose="020B0503020204020204" pitchFamily="34" charset="-122"/>
                <a:sym typeface="+mn-ea"/>
              </a:rPr>
              <a:t>的食品电商企业</a:t>
            </a:r>
            <a:r>
              <a:rPr lang="zh-CN" altLang="en-US" sz="2400" dirty="0">
                <a:latin typeface="微软雅黑" panose="020B0503020204020204" pitchFamily="34" charset="-122"/>
                <a:ea typeface="微软雅黑" panose="020B0503020204020204" pitchFamily="34" charset="-122"/>
                <a:sym typeface="+mn-ea"/>
              </a:rPr>
              <a:t>。以互联网技术为依托，利用</a:t>
            </a:r>
            <a:r>
              <a:rPr lang="en-US" altLang="zh-CN" sz="2400" dirty="0">
                <a:latin typeface="微软雅黑" panose="020B0503020204020204" pitchFamily="34" charset="-122"/>
                <a:ea typeface="微软雅黑" panose="020B0503020204020204" pitchFamily="34" charset="-122"/>
                <a:sym typeface="+mn-ea"/>
              </a:rPr>
              <a:t>B2C</a:t>
            </a:r>
            <a:r>
              <a:rPr lang="zh-CN" altLang="en-US" sz="2400" dirty="0">
                <a:latin typeface="微软雅黑" panose="020B0503020204020204" pitchFamily="34" charset="-122"/>
                <a:ea typeface="微软雅黑" panose="020B0503020204020204" pitchFamily="34" charset="-122"/>
                <a:sym typeface="+mn-ea"/>
              </a:rPr>
              <a:t>平台实行线上销售，在天猫旗舰店销售额</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连续六年</a:t>
            </a:r>
            <a:r>
              <a:rPr lang="zh-CN" altLang="en-US" sz="2400" dirty="0">
                <a:latin typeface="微软雅黑" panose="020B0503020204020204" pitchFamily="34" charset="-122"/>
                <a:ea typeface="微软雅黑" panose="020B0503020204020204" pitchFamily="34" charset="-122"/>
                <a:sym typeface="+mn-ea"/>
              </a:rPr>
              <a:t>位列第一。</a:t>
            </a:r>
            <a:endParaRPr lang="zh-CN" altLang="en-US" sz="2400" dirty="0">
              <a:solidFill>
                <a:schemeClr val="tx1"/>
              </a:solidFill>
              <a:latin typeface="微软雅黑" panose="020B0503020204020204" pitchFamily="34" charset="-122"/>
              <a:ea typeface="微软雅黑" panose="020B0503020204020204" pitchFamily="34" charset="-122"/>
              <a:sym typeface="+mn-ea"/>
            </a:endParaRPr>
          </a:p>
        </p:txBody>
      </p:sp>
      <p:sp>
        <p:nvSpPr>
          <p:cNvPr id="17" name="文本框 16"/>
          <p:cNvSpPr txBox="1"/>
          <p:nvPr/>
        </p:nvSpPr>
        <p:spPr>
          <a:xfrm>
            <a:off x="574085" y="387011"/>
            <a:ext cx="23710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sym typeface="+mn-ea"/>
              </a:rPr>
              <a:t>公司简介</a:t>
            </a:r>
            <a:endParaRPr lang="zh-CN" altLang="en-US" sz="4400" b="1" dirty="0">
              <a:latin typeface="微软雅黑" panose="020B0503020204020204" pitchFamily="34" charset="-122"/>
              <a:ea typeface="微软雅黑" panose="020B0503020204020204" pitchFamily="34" charset="-122"/>
              <a:cs typeface="+mn-ea"/>
              <a:sym typeface="+mn-ea"/>
            </a:endParaRPr>
          </a:p>
        </p:txBody>
      </p:sp>
      <p:pic>
        <p:nvPicPr>
          <p:cNvPr id="1028" name="Picture 4" descr="https://ss0.bdstatic.com/70cFuHSh_Q1YnxGkpoWK1HF6hhy/it/u=469419199,1169513565&amp;fm=27&amp;gp=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930" y="4174578"/>
            <a:ext cx="3250335" cy="182603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32" name="Picture 8" descr="https://ss2.bdstatic.com/70cFvnSh_Q1YnxGkpoWK1HF6hhy/it/u=2436240204,3601214070&amp;fm=11&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64" y="1636801"/>
            <a:ext cx="3386667" cy="225552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5" name="图片 34" descr="IMG_256"/>
          <p:cNvPicPr/>
          <p:nvPr/>
        </p:nvPicPr>
        <p:blipFill>
          <a:blip r:embed="rId5"/>
          <a:stretch>
            <a:fillRect/>
          </a:stretch>
        </p:blipFill>
        <p:spPr>
          <a:xfrm>
            <a:off x="6731635" y="210185"/>
            <a:ext cx="1845945" cy="153225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32"/>
                                        </p:tgtEl>
                                        <p:attrNameLst>
                                          <p:attrName>style.visibility</p:attrName>
                                        </p:attrNameLst>
                                      </p:cBhvr>
                                      <p:to>
                                        <p:strVal val="visible"/>
                                      </p:to>
                                    </p:set>
                                    <p:anim calcmode="lin" valueType="num">
                                      <p:cBhvr additive="base">
                                        <p:cTn id="12" dur="500" fill="hold"/>
                                        <p:tgtEl>
                                          <p:spTgt spid="1032"/>
                                        </p:tgtEl>
                                        <p:attrNameLst>
                                          <p:attrName>ppt_x</p:attrName>
                                        </p:attrNameLst>
                                      </p:cBhvr>
                                      <p:tavLst>
                                        <p:tav tm="0">
                                          <p:val>
                                            <p:strVal val="#ppt_x"/>
                                          </p:val>
                                        </p:tav>
                                        <p:tav tm="100000">
                                          <p:val>
                                            <p:strVal val="#ppt_x"/>
                                          </p:val>
                                        </p:tav>
                                      </p:tavLst>
                                    </p:anim>
                                    <p:anim calcmode="lin" valueType="num">
                                      <p:cBhvr additive="base">
                                        <p:cTn id="13" dur="500" fill="hold"/>
                                        <p:tgtEl>
                                          <p:spTgt spid="103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028"/>
                                        </p:tgtEl>
                                        <p:attrNameLst>
                                          <p:attrName>style.visibility</p:attrName>
                                        </p:attrNameLst>
                                      </p:cBhvr>
                                      <p:to>
                                        <p:strVal val="visible"/>
                                      </p:to>
                                    </p:set>
                                    <p:anim calcmode="lin" valueType="num">
                                      <p:cBhvr additive="base">
                                        <p:cTn id="18" dur="500" fill="hold"/>
                                        <p:tgtEl>
                                          <p:spTgt spid="1028"/>
                                        </p:tgtEl>
                                        <p:attrNameLst>
                                          <p:attrName>ppt_x</p:attrName>
                                        </p:attrNameLst>
                                      </p:cBhvr>
                                      <p:tavLst>
                                        <p:tav tm="0">
                                          <p:val>
                                            <p:strVal val="#ppt_x"/>
                                          </p:val>
                                        </p:tav>
                                        <p:tav tm="100000">
                                          <p:val>
                                            <p:strVal val="#ppt_x"/>
                                          </p:val>
                                        </p:tav>
                                      </p:tavLst>
                                    </p:anim>
                                    <p:anim calcmode="lin" valueType="num">
                                      <p:cBhvr additive="base">
                                        <p:cTn id="19"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blinds(horizontal)">
                                      <p:cBhvr>
                                        <p:cTn id="2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1282" y="224367"/>
            <a:ext cx="2976880" cy="768350"/>
          </a:xfrm>
          <a:prstGeom prst="rect">
            <a:avLst/>
          </a:prstGeom>
        </p:spPr>
        <p:txBody>
          <a:bodyPr wrap="none">
            <a:spAutoFit/>
          </a:bodyPr>
          <a:lstStyle/>
          <a:p>
            <a:pPr lvl="0" algn="ctr" defTabSz="963930"/>
            <a:r>
              <a:rPr lang="zh-CN" altLang="en-US" sz="4400" b="1" dirty="0">
                <a:solidFill>
                  <a:prstClr val="black"/>
                </a:solidFill>
                <a:latin typeface="微软雅黑" panose="020B0503020204020204" pitchFamily="34" charset="-122"/>
                <a:ea typeface="微软雅黑" panose="020B0503020204020204" pitchFamily="34" charset="-122"/>
                <a:sym typeface="+mn-ea"/>
              </a:rPr>
              <a:t>创始人简介</a:t>
            </a:r>
            <a:endParaRPr lang="zh-CN" altLang="en-US" sz="4400" b="1" dirty="0">
              <a:solidFill>
                <a:prstClr val="black"/>
              </a:solidFill>
              <a:latin typeface="微软雅黑" panose="020B0503020204020204" pitchFamily="34" charset="-122"/>
              <a:ea typeface="微软雅黑" panose="020B0503020204020204" pitchFamily="34" charset="-122"/>
              <a:cs typeface="+mn-ea"/>
              <a:sym typeface="+mn-ea"/>
            </a:endParaRPr>
          </a:p>
        </p:txBody>
      </p:sp>
      <p:grpSp>
        <p:nvGrpSpPr>
          <p:cNvPr id="30" name="Group 309"/>
          <p:cNvGrpSpPr/>
          <p:nvPr/>
        </p:nvGrpSpPr>
        <p:grpSpPr>
          <a:xfrm>
            <a:off x="2060008" y="793441"/>
            <a:ext cx="4185284" cy="1347470"/>
            <a:chOff x="876616" y="1129948"/>
            <a:chExt cx="4004042" cy="1621655"/>
          </a:xfrm>
        </p:grpSpPr>
        <p:sp>
          <p:nvSpPr>
            <p:cNvPr id="31" name="Text Placeholder 3"/>
            <p:cNvSpPr txBox="1"/>
            <p:nvPr/>
          </p:nvSpPr>
          <p:spPr>
            <a:xfrm>
              <a:off x="1270277" y="1129948"/>
              <a:ext cx="121500" cy="259067"/>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240" fontAlgn="auto">
                <a:spcBef>
                  <a:spcPct val="20000"/>
                </a:spcBef>
                <a:spcAft>
                  <a:spcPts val="0"/>
                </a:spcAft>
                <a:defRPr/>
              </a:pPr>
              <a:endParaRPr lang="en-US" b="1" dirty="0">
                <a:solidFill>
                  <a:schemeClr val="accent1"/>
                </a:solidFill>
                <a:ea typeface="+mn-ea"/>
              </a:endParaRPr>
            </a:p>
          </p:txBody>
        </p:sp>
        <p:sp>
          <p:nvSpPr>
            <p:cNvPr id="32" name="Text Placeholder 3"/>
            <p:cNvSpPr txBox="1"/>
            <p:nvPr/>
          </p:nvSpPr>
          <p:spPr>
            <a:xfrm>
              <a:off x="876616" y="1418820"/>
              <a:ext cx="4004042" cy="133278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342900" indent="-342900" algn="l" defTabSz="1285240">
                <a:lnSpc>
                  <a:spcPct val="100000"/>
                </a:lnSpc>
                <a:spcBef>
                  <a:spcPct val="20000"/>
                </a:spcBef>
                <a:buFont typeface="Wingdings" panose="05000000000000000000" charset="0"/>
                <a:buChar char=""/>
                <a:defRPr/>
              </a:pPr>
              <a:r>
                <a:rPr lang="zh-CN" altLang="zh-CN" sz="2400" b="1" dirty="0">
                  <a:solidFill>
                    <a:schemeClr val="accent1"/>
                  </a:solidFill>
                  <a:latin typeface="微软雅黑" panose="020B0503020204020204" pitchFamily="34" charset="-122"/>
                  <a:ea typeface="微软雅黑" panose="020B0503020204020204" pitchFamily="34" charset="-122"/>
                  <a:sym typeface="+mn-ea"/>
                </a:rPr>
                <a:t>能力：实战派、革命派的草根战略营销者，擅长细分品牌定位、蓝海市场开拓。</a:t>
              </a:r>
              <a:endParaRPr lang="zh-CN" altLang="zh-CN" sz="2400" b="1" dirty="0">
                <a:solidFill>
                  <a:schemeClr val="accent1"/>
                </a:solidFill>
                <a:latin typeface="微软雅黑" panose="020B0503020204020204" pitchFamily="34" charset="-122"/>
                <a:ea typeface="微软雅黑" panose="020B0503020204020204" pitchFamily="34" charset="-122"/>
                <a:cs typeface="+mj-cs"/>
                <a:sym typeface="+mn-ea"/>
              </a:endParaRPr>
            </a:p>
          </p:txBody>
        </p:sp>
      </p:grpSp>
      <p:sp>
        <p:nvSpPr>
          <p:cNvPr id="29" name="矩形 28"/>
          <p:cNvSpPr/>
          <p:nvPr/>
        </p:nvSpPr>
        <p:spPr>
          <a:xfrm>
            <a:off x="321049" y="1182080"/>
            <a:ext cx="1687024" cy="645160"/>
          </a:xfrm>
          <a:prstGeom prst="rect">
            <a:avLst/>
          </a:prstGeom>
        </p:spPr>
        <p:txBody>
          <a:bodyPr wrap="square">
            <a:spAutoFit/>
          </a:bodyPr>
          <a:lstStyle/>
          <a:p>
            <a:r>
              <a:rPr lang="zh-CN" altLang="zh-CN" sz="3600" b="1" dirty="0">
                <a:solidFill>
                  <a:schemeClr val="accent1">
                    <a:lumMod val="50000"/>
                  </a:schemeClr>
                </a:solidFill>
                <a:latin typeface="微软雅黑" panose="020B0503020204020204" pitchFamily="34" charset="-122"/>
                <a:ea typeface="微软雅黑" panose="020B0503020204020204" pitchFamily="34" charset="-122"/>
                <a:sym typeface="+mn-ea"/>
              </a:rPr>
              <a:t>章燎原</a:t>
            </a:r>
            <a:endParaRPr lang="zh-CN" altLang="en-US" sz="3600" dirty="0">
              <a:solidFill>
                <a:schemeClr val="accent1">
                  <a:lumMod val="50000"/>
                </a:schemeClr>
              </a:solidFill>
            </a:endParaRPr>
          </a:p>
        </p:txBody>
      </p:sp>
      <p:pic>
        <p:nvPicPr>
          <p:cNvPr id="35" name="图片 34" descr="IMG_256"/>
          <p:cNvPicPr/>
          <p:nvPr/>
        </p:nvPicPr>
        <p:blipFill>
          <a:blip r:embed="rId3"/>
          <a:stretch>
            <a:fillRect/>
          </a:stretch>
        </p:blipFill>
        <p:spPr>
          <a:xfrm>
            <a:off x="7547524" y="4480353"/>
            <a:ext cx="1490133" cy="1347893"/>
          </a:xfrm>
          <a:prstGeom prst="rect">
            <a:avLst/>
          </a:prstGeom>
          <a:noFill/>
          <a:ln w="9525">
            <a:noFill/>
          </a:ln>
        </p:spPr>
      </p:pic>
      <p:pic>
        <p:nvPicPr>
          <p:cNvPr id="22" name="Picture 6" descr="https://ss1.bdstatic.com/70cFvXSh_Q1YnxGkpoWK1HF6hhy/it/u=4238335793,967847484&amp;fm=27&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5436" y="916842"/>
            <a:ext cx="2882212" cy="137657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 name="Text Placeholder 3"/>
          <p:cNvSpPr txBox="1"/>
          <p:nvPr/>
        </p:nvSpPr>
        <p:spPr>
          <a:xfrm>
            <a:off x="3401060" y="2752090"/>
            <a:ext cx="5382260" cy="169227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342900" indent="-342900" algn="l">
              <a:lnSpc>
                <a:spcPct val="110000"/>
              </a:lnSpc>
              <a:buFont typeface="Wingdings" panose="05000000000000000000"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经历</a:t>
            </a:r>
            <a:r>
              <a:rPr lang="zh-CN" altLang="en-US" sz="2000" dirty="0">
                <a:solidFill>
                  <a:schemeClr val="tx1"/>
                </a:solidFill>
                <a:latin typeface="微软雅黑" panose="020B0503020204020204" pitchFamily="34" charset="-122"/>
                <a:ea typeface="微软雅黑" panose="020B0503020204020204" pitchFamily="34" charset="-122"/>
                <a:sym typeface="+mn-ea"/>
              </a:rPr>
              <a:t>：章燎原有7，8年的时间在一边自学一边创业。他</a:t>
            </a:r>
            <a:r>
              <a:rPr lang="en-US" altLang="zh-CN" sz="2000" dirty="0">
                <a:solidFill>
                  <a:schemeClr val="tx1"/>
                </a:solidFill>
                <a:latin typeface="微软雅黑" panose="020B0503020204020204" pitchFamily="34" charset="-122"/>
                <a:ea typeface="微软雅黑" panose="020B0503020204020204" pitchFamily="34" charset="-122"/>
                <a:sym typeface="+mn-ea"/>
              </a:rPr>
              <a:t>27</a:t>
            </a:r>
            <a:r>
              <a:rPr lang="zh-CN" altLang="en-US" sz="2000" dirty="0">
                <a:solidFill>
                  <a:schemeClr val="tx1"/>
                </a:solidFill>
                <a:latin typeface="微软雅黑" panose="020B0503020204020204" pitchFamily="34" charset="-122"/>
                <a:ea typeface="微软雅黑" panose="020B0503020204020204" pitchFamily="34" charset="-122"/>
                <a:sym typeface="+mn-ea"/>
              </a:rPr>
              <a:t>岁加入詹氏，</a:t>
            </a:r>
            <a:r>
              <a:rPr lang="en-US" altLang="zh-CN" sz="2000" dirty="0">
                <a:solidFill>
                  <a:schemeClr val="tx1"/>
                </a:solidFill>
                <a:latin typeface="微软雅黑" panose="020B0503020204020204" pitchFamily="34" charset="-122"/>
                <a:ea typeface="微软雅黑" panose="020B0503020204020204" pitchFamily="34" charset="-122"/>
                <a:sym typeface="+mn-ea"/>
              </a:rPr>
              <a:t>2010</a:t>
            </a:r>
            <a:r>
              <a:rPr lang="zh-CN" altLang="en-US" sz="2000" dirty="0">
                <a:solidFill>
                  <a:schemeClr val="tx1"/>
                </a:solidFill>
                <a:latin typeface="微软雅黑" panose="020B0503020204020204" pitchFamily="34" charset="-122"/>
                <a:ea typeface="微软雅黑" panose="020B0503020204020204" pitchFamily="34" charset="-122"/>
                <a:sym typeface="+mn-ea"/>
              </a:rPr>
              <a:t>年底开始做壳壳果试水电商，积累了丰富经验。</a:t>
            </a:r>
            <a:r>
              <a:rPr lang="en-US" altLang="zh-CN" sz="2000" dirty="0">
                <a:solidFill>
                  <a:schemeClr val="tx1"/>
                </a:solidFill>
                <a:latin typeface="微软雅黑" panose="020B0503020204020204" pitchFamily="34" charset="-122"/>
                <a:ea typeface="微软雅黑" panose="020B0503020204020204" pitchFamily="34" charset="-122"/>
                <a:sym typeface="+mn-ea"/>
              </a:rPr>
              <a:t>2012</a:t>
            </a:r>
            <a:r>
              <a:rPr lang="zh-CN" altLang="en-US" sz="2000" dirty="0">
                <a:solidFill>
                  <a:schemeClr val="tx1"/>
                </a:solidFill>
                <a:latin typeface="微软雅黑" panose="020B0503020204020204" pitchFamily="34" charset="-122"/>
                <a:ea typeface="微软雅黑" panose="020B0503020204020204" pitchFamily="34" charset="-122"/>
                <a:sym typeface="+mn-ea"/>
              </a:rPr>
              <a:t>年辞职踏上寻梦的路，开始创业，建立了三只松鼠品牌。</a:t>
            </a:r>
          </a:p>
        </p:txBody>
      </p:sp>
      <p:pic>
        <p:nvPicPr>
          <p:cNvPr id="10" name="图片 9" descr="f636afc379310a5571c6d92fb14543a98326100e"/>
          <p:cNvPicPr>
            <a:picLocks noChangeAspect="1"/>
          </p:cNvPicPr>
          <p:nvPr/>
        </p:nvPicPr>
        <p:blipFill>
          <a:blip r:embed="rId5"/>
          <a:srcRect r="3989" b="13805"/>
          <a:stretch>
            <a:fillRect/>
          </a:stretch>
        </p:blipFill>
        <p:spPr>
          <a:xfrm>
            <a:off x="97790" y="2141220"/>
            <a:ext cx="2980690" cy="4468495"/>
          </a:xfrm>
          <a:prstGeom prst="rect">
            <a:avLst/>
          </a:prstGeom>
        </p:spPr>
      </p:pic>
      <p:sp>
        <p:nvSpPr>
          <p:cNvPr id="11" name="文本框 10"/>
          <p:cNvSpPr txBox="1"/>
          <p:nvPr/>
        </p:nvSpPr>
        <p:spPr>
          <a:xfrm>
            <a:off x="3298190" y="4651375"/>
            <a:ext cx="4249420" cy="1322070"/>
          </a:xfrm>
          <a:prstGeom prst="rect">
            <a:avLst/>
          </a:prstGeom>
          <a:noFill/>
        </p:spPr>
        <p:txBody>
          <a:bodyPr wrap="square" rtlCol="0" anchor="t">
            <a:spAutoFit/>
          </a:bodyPr>
          <a:lstStyle/>
          <a:p>
            <a:pPr marL="342900" indent="-342900" algn="l">
              <a:buFont typeface="Wingdings" panose="05000000000000000000" charset="0"/>
              <a:buChar char=""/>
            </a:pPr>
            <a:r>
              <a:rPr lang="zh-CN" altLang="en-US" sz="2000" b="1">
                <a:latin typeface="微软雅黑" panose="020B0503020204020204" pitchFamily="34" charset="-122"/>
                <a:ea typeface="微软雅黑" panose="020B0503020204020204" pitchFamily="34" charset="-122"/>
              </a:rPr>
              <a:t>成就</a:t>
            </a:r>
            <a:r>
              <a:rPr lang="zh-CN" altLang="en-US" sz="2000">
                <a:latin typeface="微软雅黑" panose="020B0503020204020204" pitchFamily="34" charset="-122"/>
                <a:ea typeface="微软雅黑" panose="020B0503020204020204" pitchFamily="34" charset="-122"/>
              </a:rPr>
              <a:t>：创始了“三只松鼠”互联网食品品牌，并提出“森林食品”定位。业界因其行为而赠名“松鼠老爹</a:t>
            </a:r>
            <a:r>
              <a:rPr lang="en-US" altLang="zh-CN" sz="2000">
                <a:latin typeface="微软雅黑" panose="020B0503020204020204" pitchFamily="34" charset="-122"/>
                <a:ea typeface="微软雅黑" panose="020B0503020204020204" pitchFamily="34" charset="-122"/>
              </a:rPr>
              <a:t>-</a:t>
            </a:r>
            <a:r>
              <a:rPr lang="zh-CN" altLang="en-US" sz="2000">
                <a:latin typeface="微软雅黑" panose="020B0503020204020204" pitchFamily="34" charset="-122"/>
                <a:ea typeface="微软雅黑" panose="020B0503020204020204" pitchFamily="34" charset="-122"/>
              </a:rPr>
              <a:t>章三疯”。</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additive="base">
                                        <p:cTn id="12" dur="500" fill="hold"/>
                                        <p:tgtEl>
                                          <p:spTgt spid="29"/>
                                        </p:tgtEl>
                                        <p:attrNameLst>
                                          <p:attrName>ppt_x</p:attrName>
                                        </p:attrNameLst>
                                      </p:cBhvr>
                                      <p:tavLst>
                                        <p:tav tm="0">
                                          <p:val>
                                            <p:strVal val="#ppt_x"/>
                                          </p:val>
                                        </p:tav>
                                        <p:tav tm="100000">
                                          <p:val>
                                            <p:strVal val="#ppt_x"/>
                                          </p:val>
                                        </p:tav>
                                      </p:tavLst>
                                    </p:anim>
                                    <p:anim calcmode="lin" valueType="num">
                                      <p:cBhvr additive="base">
                                        <p:cTn id="13"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box(in)">
                                      <p:cBhvr>
                                        <p:cTn id="18" dur="20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4" presetClass="entr" presetSubtype="16"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ox(in)">
                                      <p:cBhvr>
                                        <p:cTn id="23" dur="2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box(in)">
                                      <p:cBhvr>
                                        <p:cTn id="28" dur="20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blinds(horizontal)">
                                      <p:cBhvr>
                                        <p:cTn id="3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9" grpId="0"/>
      <p:bldP spid="6"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5445" y="483235"/>
            <a:ext cx="2731135" cy="520700"/>
          </a:xfrm>
        </p:spPr>
        <p:txBody>
          <a:bodyPr/>
          <a:lstStyle/>
          <a:p>
            <a:pPr algn="l"/>
            <a:r>
              <a:rPr lang="zh-CN" altLang="en-US" sz="4400" dirty="0">
                <a:solidFill>
                  <a:schemeClr val="tx1"/>
                </a:solidFill>
                <a:latin typeface="微软雅黑" panose="020B0503020204020204" pitchFamily="34" charset="-122"/>
                <a:ea typeface="微软雅黑" panose="020B0503020204020204" pitchFamily="34" charset="-122"/>
              </a:rPr>
              <a:t>产品介绍</a:t>
            </a:r>
          </a:p>
        </p:txBody>
      </p:sp>
      <p:sp>
        <p:nvSpPr>
          <p:cNvPr id="3" name="文本占位符 2"/>
          <p:cNvSpPr>
            <a:spLocks noGrp="1"/>
          </p:cNvSpPr>
          <p:nvPr>
            <p:ph type="body" sz="half" idx="2"/>
          </p:nvPr>
        </p:nvSpPr>
        <p:spPr>
          <a:xfrm>
            <a:off x="5606415" y="1231265"/>
            <a:ext cx="2201545" cy="819785"/>
          </a:xfrm>
        </p:spPr>
        <p:txBody>
          <a:bodyPr/>
          <a:lstStyle/>
          <a:p>
            <a:r>
              <a:rPr lang="zh-CN" altLang="en-US" sz="2800" dirty="0">
                <a:solidFill>
                  <a:schemeClr val="accent1">
                    <a:lumMod val="75000"/>
                  </a:schemeClr>
                </a:solidFill>
                <a:latin typeface="微软雅黑" panose="020B0503020204020204" pitchFamily="34" charset="-122"/>
                <a:ea typeface="微软雅黑" panose="020B0503020204020204" pitchFamily="34" charset="-122"/>
              </a:rPr>
              <a:t>碧根果</a:t>
            </a:r>
          </a:p>
        </p:txBody>
      </p:sp>
      <p:pic>
        <p:nvPicPr>
          <p:cNvPr id="2052" name="Picture 4" descr="https://ss1.bdstatic.com/70cFvXSh_Q1YnxGkpoWK1HF6hhy/it/u=387046109,1566322256&amp;fm=27&amp;gp=0.jpg"/>
          <p:cNvPicPr>
            <a:picLocks noGrp="1" noChangeAspect="1" noChangeArrowheads="1"/>
          </p:cNvPicPr>
          <p:nvPr>
            <p:ph type="pic" sz="quarter" idx="16"/>
          </p:nvPr>
        </p:nvPicPr>
        <p:blipFill>
          <a:blip r:embed="rId2">
            <a:extLst>
              <a:ext uri="{28A0092B-C50C-407E-A947-70E740481C1C}">
                <a14:useLocalDpi xmlns:a14="http://schemas.microsoft.com/office/drawing/2010/main" val="0"/>
              </a:ext>
            </a:extLst>
          </a:blip>
          <a:srcRect t="21545" b="21545"/>
          <a:stretch>
            <a:fillRect/>
          </a:stretch>
        </p:blipFill>
        <p:spPr bwMode="auto">
          <a:xfrm>
            <a:off x="895985" y="1958975"/>
            <a:ext cx="3535680" cy="25368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4867381" y="1958957"/>
            <a:ext cx="3680301" cy="3881755"/>
          </a:xfrm>
          <a:prstGeom prst="rect">
            <a:avLst/>
          </a:prstGeom>
        </p:spPr>
        <p:txBody>
          <a:bodyPr wrap="square">
            <a:spAutoFit/>
          </a:bodyPr>
          <a:lstStyle/>
          <a:p>
            <a:pPr>
              <a:lnSpc>
                <a:spcPct val="110000"/>
              </a:lnSpc>
            </a:pPr>
            <a:r>
              <a:rPr lang="en-US" altLang="zh-CN" sz="1705"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碧根果属纯野生果类，</a:t>
            </a:r>
            <a:r>
              <a:rPr lang="zh-CN" altLang="en-US" sz="2800" dirty="0">
                <a:latin typeface="微软雅黑" panose="020B0503020204020204" pitchFamily="34" charset="-122"/>
                <a:ea typeface="微软雅黑" panose="020B0503020204020204" pitchFamily="34" charset="-122"/>
                <a:sym typeface="+mn-ea"/>
              </a:rPr>
              <a:t>精选优质原产地，产品新鲜，深受消费者喜爱。</a:t>
            </a:r>
            <a:endParaRPr lang="zh-CN" altLang="en-US" sz="2800" dirty="0">
              <a:latin typeface="微软雅黑" panose="020B0503020204020204" pitchFamily="34" charset="-122"/>
              <a:ea typeface="微软雅黑" panose="020B0503020204020204" pitchFamily="34" charset="-122"/>
            </a:endParaRPr>
          </a:p>
          <a:p>
            <a:pPr>
              <a:lnSpc>
                <a:spcPct val="110000"/>
              </a:lnSpc>
            </a:pPr>
            <a:r>
              <a:rPr lang="zh-CN" altLang="en-US" sz="2800" dirty="0">
                <a:latin typeface="微软雅黑" panose="020B0503020204020204" pitchFamily="34" charset="-122"/>
                <a:ea typeface="微软雅黑" panose="020B0503020204020204" pitchFamily="34" charset="-122"/>
              </a:rPr>
              <a:t>      三只松鼠选择做</a:t>
            </a:r>
            <a:r>
              <a:rPr lang="zh-CN" altLang="en-US" sz="2800" b="1" dirty="0">
                <a:solidFill>
                  <a:schemeClr val="accent1">
                    <a:lumMod val="50000"/>
                  </a:schemeClr>
                </a:solidFill>
                <a:latin typeface="微软雅黑" panose="020B0503020204020204" pitchFamily="34" charset="-122"/>
                <a:ea typeface="微软雅黑" panose="020B0503020204020204" pitchFamily="34" charset="-122"/>
              </a:rPr>
              <a:t>钻石展位</a:t>
            </a:r>
            <a:r>
              <a:rPr lang="zh-CN" altLang="en-US" sz="2800" dirty="0">
                <a:latin typeface="微软雅黑" panose="020B0503020204020204" pitchFamily="34" charset="-122"/>
                <a:ea typeface="微软雅黑" panose="020B0503020204020204" pitchFamily="34" charset="-122"/>
              </a:rPr>
              <a:t>，不断砸硬广，将碧根果做成了销量第一。</a:t>
            </a:r>
          </a:p>
        </p:txBody>
      </p:sp>
      <p:sp>
        <p:nvSpPr>
          <p:cNvPr id="29" name="矩形 28"/>
          <p:cNvSpPr/>
          <p:nvPr/>
        </p:nvSpPr>
        <p:spPr>
          <a:xfrm>
            <a:off x="3481705" y="781685"/>
            <a:ext cx="2380615" cy="583565"/>
          </a:xfrm>
          <a:prstGeom prst="rect">
            <a:avLst/>
          </a:prstGeom>
        </p:spPr>
        <p:txBody>
          <a:bodyPr wrap="square">
            <a:spAutoFit/>
          </a:bodyPr>
          <a:lstStyle/>
          <a:p>
            <a:r>
              <a:rPr lang="zh-CN" altLang="en-US" sz="3200" b="1" dirty="0">
                <a:solidFill>
                  <a:schemeClr val="accent1">
                    <a:lumMod val="50000"/>
                  </a:schemeClr>
                </a:solidFill>
                <a:latin typeface="微软雅黑" panose="020B0503020204020204" pitchFamily="34" charset="-122"/>
                <a:ea typeface="微软雅黑" panose="020B0503020204020204" pitchFamily="34" charset="-122"/>
              </a:rPr>
              <a:t>主打产品</a:t>
            </a:r>
          </a:p>
        </p:txBody>
      </p:sp>
      <p:pic>
        <p:nvPicPr>
          <p:cNvPr id="11" name="图片 10" descr="IMG_256"/>
          <p:cNvPicPr/>
          <p:nvPr/>
        </p:nvPicPr>
        <p:blipFill>
          <a:blip r:embed="rId3"/>
          <a:stretch>
            <a:fillRect/>
          </a:stretch>
        </p:blipFill>
        <p:spPr>
          <a:xfrm>
            <a:off x="7123430" y="141605"/>
            <a:ext cx="1567815" cy="1370965"/>
          </a:xfrm>
          <a:prstGeom prst="rect">
            <a:avLst/>
          </a:prstGeom>
          <a:noFill/>
          <a:ln w="9525">
            <a:noFill/>
          </a:ln>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linds(horizontal)">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ChangeAspect="1"/>
          </p:cNvSpPr>
          <p:nvPr/>
        </p:nvSpPr>
        <p:spPr>
          <a:xfrm>
            <a:off x="962974" y="2470721"/>
            <a:ext cx="644457" cy="6444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8" name="Freeform 226"/>
          <p:cNvSpPr>
            <a:spLocks noChangeAspect="1" noEditPoints="1"/>
          </p:cNvSpPr>
          <p:nvPr/>
        </p:nvSpPr>
        <p:spPr bwMode="auto">
          <a:xfrm>
            <a:off x="1114054" y="2677941"/>
            <a:ext cx="343199" cy="230017"/>
          </a:xfrm>
          <a:custGeom>
            <a:avLst/>
            <a:gdLst/>
            <a:ahLst/>
            <a:cxnLst>
              <a:cxn ang="0">
                <a:pos x="86" y="15"/>
              </a:cxn>
              <a:cxn ang="0">
                <a:pos x="44" y="29"/>
              </a:cxn>
              <a:cxn ang="0">
                <a:pos x="43" y="29"/>
              </a:cxn>
              <a:cxn ang="0">
                <a:pos x="43" y="29"/>
              </a:cxn>
              <a:cxn ang="0">
                <a:pos x="18" y="21"/>
              </a:cxn>
              <a:cxn ang="0">
                <a:pos x="14" y="32"/>
              </a:cxn>
              <a:cxn ang="0">
                <a:pos x="17" y="36"/>
              </a:cxn>
              <a:cxn ang="0">
                <a:pos x="15" y="40"/>
              </a:cxn>
              <a:cxn ang="0">
                <a:pos x="17" y="56"/>
              </a:cxn>
              <a:cxn ang="0">
                <a:pos x="16" y="57"/>
              </a:cxn>
              <a:cxn ang="0">
                <a:pos x="16" y="58"/>
              </a:cxn>
              <a:cxn ang="0">
                <a:pos x="8" y="58"/>
              </a:cxn>
              <a:cxn ang="0">
                <a:pos x="7" y="57"/>
              </a:cxn>
              <a:cxn ang="0">
                <a:pos x="7" y="56"/>
              </a:cxn>
              <a:cxn ang="0">
                <a:pos x="9" y="40"/>
              </a:cxn>
              <a:cxn ang="0">
                <a:pos x="7" y="36"/>
              </a:cxn>
              <a:cxn ang="0">
                <a:pos x="10" y="32"/>
              </a:cxn>
              <a:cxn ang="0">
                <a:pos x="13" y="19"/>
              </a:cxn>
              <a:cxn ang="0">
                <a:pos x="1" y="15"/>
              </a:cxn>
              <a:cxn ang="0">
                <a:pos x="0" y="14"/>
              </a:cxn>
              <a:cxn ang="0">
                <a:pos x="1" y="13"/>
              </a:cxn>
              <a:cxn ang="0">
                <a:pos x="43" y="0"/>
              </a:cxn>
              <a:cxn ang="0">
                <a:pos x="43" y="0"/>
              </a:cxn>
              <a:cxn ang="0">
                <a:pos x="44" y="0"/>
              </a:cxn>
              <a:cxn ang="0">
                <a:pos x="86" y="13"/>
              </a:cxn>
              <a:cxn ang="0">
                <a:pos x="87" y="14"/>
              </a:cxn>
              <a:cxn ang="0">
                <a:pos x="86" y="15"/>
              </a:cxn>
              <a:cxn ang="0">
                <a:pos x="68" y="38"/>
              </a:cxn>
              <a:cxn ang="0">
                <a:pos x="43" y="48"/>
              </a:cxn>
              <a:cxn ang="0">
                <a:pos x="19" y="38"/>
              </a:cxn>
              <a:cxn ang="0">
                <a:pos x="20" y="26"/>
              </a:cxn>
              <a:cxn ang="0">
                <a:pos x="42" y="33"/>
              </a:cxn>
              <a:cxn ang="0">
                <a:pos x="43" y="34"/>
              </a:cxn>
              <a:cxn ang="0">
                <a:pos x="45" y="33"/>
              </a:cxn>
              <a:cxn ang="0">
                <a:pos x="67" y="26"/>
              </a:cxn>
              <a:cxn ang="0">
                <a:pos x="68" y="38"/>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w="9525">
            <a:noFill/>
            <a:round/>
          </a:ln>
        </p:spPr>
        <p:txBody>
          <a:bodyPr vert="horz" wrap="square" lIns="91434" tIns="45717" rIns="91434" bIns="45717" numCol="1" anchor="t" anchorCtr="0" compatLnSpc="1"/>
          <a:lstStyle/>
          <a:p>
            <a:endParaRPr lang="en-US" sz="100"/>
          </a:p>
        </p:txBody>
      </p:sp>
      <p:sp>
        <p:nvSpPr>
          <p:cNvPr id="12" name="Rectangle 11"/>
          <p:cNvSpPr>
            <a:spLocks noChangeAspect="1"/>
          </p:cNvSpPr>
          <p:nvPr/>
        </p:nvSpPr>
        <p:spPr>
          <a:xfrm>
            <a:off x="4943686" y="4667824"/>
            <a:ext cx="644457" cy="64445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20" name="Freeform 157"/>
          <p:cNvSpPr>
            <a:spLocks noEditPoints="1"/>
          </p:cNvSpPr>
          <p:nvPr/>
        </p:nvSpPr>
        <p:spPr bwMode="auto">
          <a:xfrm>
            <a:off x="5141894" y="4852711"/>
            <a:ext cx="248038" cy="274686"/>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vert="horz" wrap="square" lIns="91434" tIns="45717" rIns="91434" bIns="45717" numCol="1" anchor="t" anchorCtr="0" compatLnSpc="1"/>
          <a:lstStyle/>
          <a:p>
            <a:endParaRPr lang="en-US" sz="100"/>
          </a:p>
        </p:txBody>
      </p:sp>
      <p:grpSp>
        <p:nvGrpSpPr>
          <p:cNvPr id="52" name="Group 51"/>
          <p:cNvGrpSpPr/>
          <p:nvPr/>
        </p:nvGrpSpPr>
        <p:grpSpPr>
          <a:xfrm rot="16200000" flipV="1">
            <a:off x="3346610" y="2691731"/>
            <a:ext cx="1403273" cy="550740"/>
            <a:chOff x="3800552" y="1287501"/>
            <a:chExt cx="1403350" cy="550770"/>
          </a:xfrm>
        </p:grpSpPr>
        <p:grpSp>
          <p:nvGrpSpPr>
            <p:cNvPr id="25" name="Group 24"/>
            <p:cNvGrpSpPr/>
            <p:nvPr/>
          </p:nvGrpSpPr>
          <p:grpSpPr>
            <a:xfrm>
              <a:off x="3800552" y="1287501"/>
              <a:ext cx="1403350" cy="141573"/>
              <a:chOff x="6623050" y="2351202"/>
              <a:chExt cx="1403350" cy="141573"/>
            </a:xfrm>
          </p:grpSpPr>
          <p:sp>
            <p:nvSpPr>
              <p:cNvPr id="26" name="Rectangle 25"/>
              <p:cNvSpPr/>
              <p:nvPr/>
            </p:nvSpPr>
            <p:spPr>
              <a:xfrm>
                <a:off x="6623050" y="2351202"/>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29" name="Rectangle 28"/>
              <p:cNvSpPr/>
              <p:nvPr/>
            </p:nvSpPr>
            <p:spPr>
              <a:xfrm>
                <a:off x="6623050" y="2351202"/>
                <a:ext cx="990600" cy="1415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nvGrpSpPr>
            <p:cNvPr id="31" name="Group 30"/>
            <p:cNvGrpSpPr/>
            <p:nvPr/>
          </p:nvGrpSpPr>
          <p:grpSpPr>
            <a:xfrm>
              <a:off x="3800552" y="1696698"/>
              <a:ext cx="1403350" cy="141573"/>
              <a:chOff x="6623050" y="2824479"/>
              <a:chExt cx="1403350" cy="141573"/>
            </a:xfrm>
          </p:grpSpPr>
          <p:sp>
            <p:nvSpPr>
              <p:cNvPr id="32" name="Rectangle 31"/>
              <p:cNvSpPr/>
              <p:nvPr/>
            </p:nvSpPr>
            <p:spPr>
              <a:xfrm>
                <a:off x="6623050" y="2824479"/>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33" name="Rectangle 32"/>
              <p:cNvSpPr/>
              <p:nvPr/>
            </p:nvSpPr>
            <p:spPr>
              <a:xfrm>
                <a:off x="6623050" y="2824479"/>
                <a:ext cx="1098550" cy="1415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grpSp>
        <p:nvGrpSpPr>
          <p:cNvPr id="53" name="Group 52"/>
          <p:cNvGrpSpPr/>
          <p:nvPr/>
        </p:nvGrpSpPr>
        <p:grpSpPr>
          <a:xfrm rot="16200000" flipV="1">
            <a:off x="7141868" y="4657773"/>
            <a:ext cx="1403277" cy="555137"/>
            <a:chOff x="7402397" y="1927260"/>
            <a:chExt cx="1403354" cy="555168"/>
          </a:xfrm>
        </p:grpSpPr>
        <p:grpSp>
          <p:nvGrpSpPr>
            <p:cNvPr id="35" name="Group 34"/>
            <p:cNvGrpSpPr/>
            <p:nvPr/>
          </p:nvGrpSpPr>
          <p:grpSpPr>
            <a:xfrm>
              <a:off x="7402400" y="1927260"/>
              <a:ext cx="1403351" cy="141573"/>
              <a:chOff x="6623049" y="3297756"/>
              <a:chExt cx="1403351" cy="141573"/>
            </a:xfrm>
          </p:grpSpPr>
          <p:sp>
            <p:nvSpPr>
              <p:cNvPr id="36" name="Rectangle 35"/>
              <p:cNvSpPr/>
              <p:nvPr/>
            </p:nvSpPr>
            <p:spPr>
              <a:xfrm>
                <a:off x="6623050" y="3297756"/>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37" name="Rectangle 36"/>
              <p:cNvSpPr/>
              <p:nvPr/>
            </p:nvSpPr>
            <p:spPr>
              <a:xfrm>
                <a:off x="6623049" y="3297756"/>
                <a:ext cx="720553" cy="14157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nvGrpSpPr>
            <p:cNvPr id="39" name="Group 38"/>
            <p:cNvGrpSpPr/>
            <p:nvPr/>
          </p:nvGrpSpPr>
          <p:grpSpPr>
            <a:xfrm>
              <a:off x="7402397" y="2340855"/>
              <a:ext cx="1403350" cy="141573"/>
              <a:chOff x="6623050" y="3771034"/>
              <a:chExt cx="1403350" cy="141573"/>
            </a:xfrm>
          </p:grpSpPr>
          <p:sp>
            <p:nvSpPr>
              <p:cNvPr id="40" name="Rectangle 39"/>
              <p:cNvSpPr/>
              <p:nvPr/>
            </p:nvSpPr>
            <p:spPr>
              <a:xfrm>
                <a:off x="6623050" y="3771034"/>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41" name="Rectangle 40"/>
              <p:cNvSpPr/>
              <p:nvPr/>
            </p:nvSpPr>
            <p:spPr>
              <a:xfrm>
                <a:off x="6623050" y="3771034"/>
                <a:ext cx="549275" cy="14157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sp>
        <p:nvSpPr>
          <p:cNvPr id="38" name="文本框 37"/>
          <p:cNvSpPr txBox="1"/>
          <p:nvPr/>
        </p:nvSpPr>
        <p:spPr>
          <a:xfrm>
            <a:off x="391061" y="523194"/>
            <a:ext cx="23710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lt"/>
              </a:rPr>
              <a:t>产品介绍</a:t>
            </a:r>
          </a:p>
        </p:txBody>
      </p:sp>
      <p:pic>
        <p:nvPicPr>
          <p:cNvPr id="2" name="图片占位符 1"/>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tretch>
            <a:fillRect/>
          </a:stretch>
        </p:blipFill>
        <p:spPr>
          <a:xfrm>
            <a:off x="1113790" y="4104005"/>
            <a:ext cx="2146935" cy="1986280"/>
          </a:xfrm>
          <a:prstGeom prst="rect">
            <a:avLst/>
          </a:prstGeom>
        </p:spPr>
      </p:pic>
      <p:sp>
        <p:nvSpPr>
          <p:cNvPr id="3" name="文本框 2"/>
          <p:cNvSpPr txBox="1"/>
          <p:nvPr/>
        </p:nvSpPr>
        <p:spPr>
          <a:xfrm>
            <a:off x="3335965" y="4104795"/>
            <a:ext cx="392853" cy="20180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48768" tIns="24384" rIns="48768" bIns="24384" rtlCol="0">
            <a:spAutoFit/>
            <a:scene3d>
              <a:camera prst="orthographicFront"/>
              <a:lightRig rig="threePt" dir="t"/>
            </a:scene3d>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3200" b="1" i="0" u="none" strike="noStrike" kern="1200" normalizeH="0" baseline="0" noProof="0" dirty="0">
                <a:solidFill>
                  <a:schemeClr val="bg1"/>
                </a:solidFill>
                <a:effectLst>
                  <a:outerShdw blurRad="38100" dist="19050" dir="2700000" algn="tl" rotWithShape="0">
                    <a:schemeClr val="dk1">
                      <a:alpha val="40000"/>
                    </a:schemeClr>
                  </a:outerShdw>
                </a:effectLst>
                <a:uLnTx/>
                <a:uFillTx/>
                <a:latin typeface="微软雅黑" panose="020B0503020204020204" pitchFamily="34" charset="-122"/>
                <a:ea typeface="微软雅黑" panose="020B0503020204020204" pitchFamily="34" charset="-122"/>
                <a:cs typeface="+mn-cs"/>
              </a:rPr>
              <a:t>坚果系列</a:t>
            </a:r>
          </a:p>
        </p:txBody>
      </p:sp>
      <p:sp>
        <p:nvSpPr>
          <p:cNvPr id="4" name="文本框 3"/>
          <p:cNvSpPr txBox="1"/>
          <p:nvPr/>
        </p:nvSpPr>
        <p:spPr>
          <a:xfrm>
            <a:off x="1606917" y="2149832"/>
            <a:ext cx="1939431" cy="1486535"/>
          </a:xfrm>
          <a:prstGeom prst="rect">
            <a:avLst/>
          </a:prstGeom>
          <a:noFill/>
        </p:spPr>
        <p:txBody>
          <a:bodyPr wrap="square" lIns="48768" tIns="24384" rIns="48768" bIns="24384" rtlCol="0">
            <a:spAutoFit/>
          </a:bodyPr>
          <a:lstStyle/>
          <a:p>
            <a:pPr algn="just">
              <a:lnSpc>
                <a:spcPct val="130000"/>
              </a:lnSpc>
            </a:pPr>
            <a:r>
              <a:rPr lang="zh-CN" altLang="en-US" sz="2400" b="1" dirty="0">
                <a:solidFill>
                  <a:schemeClr val="tx1"/>
                </a:solidFill>
                <a:latin typeface="微软雅黑" panose="020B0503020204020204" pitchFamily="34" charset="-122"/>
                <a:ea typeface="微软雅黑" panose="020B0503020204020204" pitchFamily="34" charset="-122"/>
              </a:rPr>
              <a:t>碧根果</a:t>
            </a:r>
            <a:r>
              <a:rPr lang="zh-CN" altLang="zh-CN" sz="2400" b="1" dirty="0">
                <a:solidFill>
                  <a:schemeClr val="tx1"/>
                </a:solidFill>
                <a:latin typeface="微软雅黑" panose="020B0503020204020204" pitchFamily="34" charset="-122"/>
                <a:ea typeface="微软雅黑" panose="020B0503020204020204" pitchFamily="34" charset="-122"/>
              </a:rPr>
              <a:t>、</a:t>
            </a:r>
            <a:r>
              <a:rPr lang="zh-CN" altLang="en-US" sz="2400" b="1" dirty="0">
                <a:solidFill>
                  <a:schemeClr val="tx1"/>
                </a:solidFill>
                <a:latin typeface="微软雅黑" panose="020B0503020204020204" pitchFamily="34" charset="-122"/>
                <a:ea typeface="微软雅黑" panose="020B0503020204020204" pitchFamily="34" charset="-122"/>
              </a:rPr>
              <a:t>夏威夷果、吊瓜子、腰果等</a:t>
            </a:r>
          </a:p>
        </p:txBody>
      </p:sp>
      <p:pic>
        <p:nvPicPr>
          <p:cNvPr id="5" name="图片占位符 4"/>
          <p:cNvPicPr>
            <a:picLocks noGrp="1" noChangeAspect="1"/>
          </p:cNvPicPr>
          <p:nvPr>
            <p:ph type="pic" sz="quarter" idx="10"/>
          </p:nvPr>
        </p:nvPicPr>
        <p:blipFill>
          <a:blip r:embed="rId4">
            <a:extLst>
              <a:ext uri="{28A0092B-C50C-407E-A947-70E740481C1C}">
                <a14:useLocalDpi xmlns:a14="http://schemas.microsoft.com/office/drawing/2010/main" val="0"/>
              </a:ext>
            </a:extLst>
          </a:blip>
          <a:stretch>
            <a:fillRect/>
          </a:stretch>
        </p:blipFill>
        <p:spPr>
          <a:xfrm>
            <a:off x="5802489" y="2057217"/>
            <a:ext cx="2176498" cy="1635534"/>
          </a:xfrm>
          <a:prstGeom prst="rect">
            <a:avLst/>
          </a:prstGeom>
        </p:spPr>
      </p:pic>
      <p:sp>
        <p:nvSpPr>
          <p:cNvPr id="6" name="文本框 5"/>
          <p:cNvSpPr txBox="1"/>
          <p:nvPr/>
        </p:nvSpPr>
        <p:spPr>
          <a:xfrm>
            <a:off x="5318760" y="1884680"/>
            <a:ext cx="483235" cy="2018030"/>
          </a:xfrm>
          <a:prstGeom prst="rect">
            <a:avLst/>
          </a:prstGeom>
        </p:spPr>
        <p:style>
          <a:lnRef idx="1">
            <a:schemeClr val="accent5"/>
          </a:lnRef>
          <a:fillRef idx="2">
            <a:schemeClr val="accent5"/>
          </a:fillRef>
          <a:effectRef idx="1">
            <a:schemeClr val="accent5"/>
          </a:effectRef>
          <a:fontRef idx="minor">
            <a:schemeClr val="dk1"/>
          </a:fontRef>
        </p:style>
        <p:txBody>
          <a:bodyPr wrap="square" lIns="48768" tIns="24384" rIns="48768" bIns="24384"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3200" b="1" spc="50"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rPr>
              <a:t>干果系列</a:t>
            </a:r>
            <a:endParaRPr kumimoji="0" lang="zh-CN" altLang="en-US" sz="3200" b="1" i="0" u="none" strike="noStrike" kern="1200" spc="50" normalizeH="0" baseline="0" noProof="0" dirty="0">
              <a:solidFill>
                <a:schemeClr val="tx1"/>
              </a:solidFill>
              <a:effectLst>
                <a:outerShdw blurRad="38100" dist="19050" dir="2700000" algn="tl" rotWithShape="0">
                  <a:schemeClr val="dk1">
                    <a:alpha val="40000"/>
                  </a:schemeClr>
                </a:outerShdw>
              </a:effectLst>
              <a:uLnTx/>
              <a:uFillTx/>
              <a:latin typeface="微软雅黑" panose="020B0503020204020204" pitchFamily="34" charset="-122"/>
              <a:ea typeface="微软雅黑" panose="020B0503020204020204" pitchFamily="34" charset="-122"/>
            </a:endParaRPr>
          </a:p>
        </p:txBody>
      </p:sp>
      <p:sp>
        <p:nvSpPr>
          <p:cNvPr id="21" name="文本框 20"/>
          <p:cNvSpPr txBox="1"/>
          <p:nvPr/>
        </p:nvSpPr>
        <p:spPr>
          <a:xfrm>
            <a:off x="5596580" y="4461439"/>
            <a:ext cx="1969234" cy="1710055"/>
          </a:xfrm>
          <a:prstGeom prst="rect">
            <a:avLst/>
          </a:prstGeom>
          <a:noFill/>
        </p:spPr>
        <p:txBody>
          <a:bodyPr wrap="square" lIns="48768" tIns="24384" rIns="48768" bIns="24384" rtlCol="0">
            <a:spAutoFit/>
          </a:bodyPr>
          <a:lstStyle/>
          <a:p>
            <a:pPr lvl="0" algn="l">
              <a:lnSpc>
                <a:spcPct val="150000"/>
              </a:lnSpc>
              <a:defRPr/>
            </a:pPr>
            <a:r>
              <a:rPr lang="zh-CN" altLang="en-US" sz="2400" b="1" dirty="0">
                <a:solidFill>
                  <a:schemeClr val="tx1"/>
                </a:solidFill>
                <a:latin typeface="微软雅黑" panose="020B0503020204020204" pitchFamily="34" charset="-122"/>
                <a:ea typeface="微软雅黑" panose="020B0503020204020204" pitchFamily="34" charset="-122"/>
              </a:rPr>
              <a:t>和田玉枣</a:t>
            </a:r>
            <a:r>
              <a:rPr lang="zh-CN" altLang="zh-CN" sz="2400" b="1" dirty="0">
                <a:solidFill>
                  <a:schemeClr val="tx1"/>
                </a:solidFill>
                <a:latin typeface="微软雅黑" panose="020B0503020204020204" pitchFamily="34" charset="-122"/>
                <a:ea typeface="微软雅黑" panose="020B0503020204020204" pitchFamily="34" charset="-122"/>
              </a:rPr>
              <a:t>、</a:t>
            </a:r>
            <a:r>
              <a:rPr lang="zh-CN" altLang="en-US" sz="2400" b="1" dirty="0">
                <a:solidFill>
                  <a:schemeClr val="tx1"/>
                </a:solidFill>
                <a:latin typeface="微软雅黑" panose="020B0503020204020204" pitchFamily="34" charset="-122"/>
                <a:ea typeface="微软雅黑" panose="020B0503020204020204" pitchFamily="34" charset="-122"/>
              </a:rPr>
              <a:t>若羌灰枣</a:t>
            </a:r>
            <a:r>
              <a:rPr lang="zh-CN" altLang="zh-CN" sz="2400" b="1" dirty="0">
                <a:solidFill>
                  <a:schemeClr val="tx1"/>
                </a:solidFill>
                <a:latin typeface="微软雅黑" panose="020B0503020204020204" pitchFamily="34" charset="-122"/>
                <a:ea typeface="微软雅黑" panose="020B0503020204020204" pitchFamily="34" charset="-122"/>
              </a:rPr>
              <a:t>、</a:t>
            </a:r>
            <a:r>
              <a:rPr lang="zh-CN" altLang="en-US" sz="2400" b="1" dirty="0">
                <a:solidFill>
                  <a:schemeClr val="tx1"/>
                </a:solidFill>
                <a:latin typeface="微软雅黑" panose="020B0503020204020204" pitchFamily="34" charset="-122"/>
                <a:ea typeface="微软雅黑" panose="020B0503020204020204" pitchFamily="34" charset="-122"/>
              </a:rPr>
              <a:t>黑加仑葡萄干等</a:t>
            </a:r>
            <a:endParaRPr kumimoji="0" lang="zh-CN" altLang="en-US"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endParaRPr>
          </a:p>
        </p:txBody>
      </p:sp>
      <p:pic>
        <p:nvPicPr>
          <p:cNvPr id="11" name="图片 10" descr="IMG_256"/>
          <p:cNvPicPr/>
          <p:nvPr/>
        </p:nvPicPr>
        <p:blipFill>
          <a:blip r:embed="rId5"/>
          <a:stretch>
            <a:fillRect/>
          </a:stretch>
        </p:blipFill>
        <p:spPr>
          <a:xfrm>
            <a:off x="7043684" y="221766"/>
            <a:ext cx="1490133" cy="1347893"/>
          </a:xfrm>
          <a:prstGeom prst="rect">
            <a:avLst/>
          </a:prstGeom>
          <a:noFill/>
          <a:ln w="9525">
            <a:noFill/>
          </a:ln>
        </p:spPr>
      </p:pic>
      <p:sp>
        <p:nvSpPr>
          <p:cNvPr id="9" name="矩形 8"/>
          <p:cNvSpPr/>
          <p:nvPr/>
        </p:nvSpPr>
        <p:spPr>
          <a:xfrm>
            <a:off x="3212465" y="986155"/>
            <a:ext cx="2080895" cy="583565"/>
          </a:xfrm>
          <a:prstGeom prst="rect">
            <a:avLst/>
          </a:prstGeom>
        </p:spPr>
        <p:txBody>
          <a:bodyPr wrap="square">
            <a:spAutoFit/>
          </a:bodyPr>
          <a:lstStyle/>
          <a:p>
            <a:r>
              <a:rPr lang="zh-CN" altLang="en-US" sz="3200" b="1" dirty="0">
                <a:solidFill>
                  <a:schemeClr val="accent1">
                    <a:lumMod val="50000"/>
                  </a:schemeClr>
                </a:solidFill>
                <a:latin typeface="微软雅黑" panose="020B0503020204020204" pitchFamily="34" charset="-122"/>
                <a:ea typeface="微软雅黑" panose="020B0503020204020204" pitchFamily="34" charset="-122"/>
              </a:rPr>
              <a:t>主要产品</a:t>
            </a:r>
          </a:p>
        </p:txBody>
      </p:sp>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22" presetClass="entr" presetSubtype="4" fill="hold" nodeType="after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wipe(down)">
                                      <p:cBhvr>
                                        <p:cTn id="23" dur="500"/>
                                        <p:tgtEl>
                                          <p:spTgt spid="5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20"/>
                                        </p:tgtEl>
                                        <p:attrNameLst>
                                          <p:attrName>style.visibility</p:attrName>
                                        </p:attrNameLst>
                                      </p:cBhvr>
                                      <p:to>
                                        <p:strVal val="visible"/>
                                      </p:to>
                                    </p:set>
                                    <p:anim calcmode="lin" valueType="num">
                                      <p:cBhvr>
                                        <p:cTn id="33" dur="500" fill="hold"/>
                                        <p:tgtEl>
                                          <p:spTgt spid="20"/>
                                        </p:tgtEl>
                                        <p:attrNameLst>
                                          <p:attrName>ppt_w</p:attrName>
                                        </p:attrNameLst>
                                      </p:cBhvr>
                                      <p:tavLst>
                                        <p:tav tm="0">
                                          <p:val>
                                            <p:fltVal val="0"/>
                                          </p:val>
                                        </p:tav>
                                        <p:tav tm="100000">
                                          <p:val>
                                            <p:strVal val="#ppt_w"/>
                                          </p:val>
                                        </p:tav>
                                      </p:tavLst>
                                    </p:anim>
                                    <p:anim calcmode="lin" valueType="num">
                                      <p:cBhvr>
                                        <p:cTn id="34" dur="500" fill="hold"/>
                                        <p:tgtEl>
                                          <p:spTgt spid="20"/>
                                        </p:tgtEl>
                                        <p:attrNameLst>
                                          <p:attrName>ppt_h</p:attrName>
                                        </p:attrNameLst>
                                      </p:cBhvr>
                                      <p:tavLst>
                                        <p:tav tm="0">
                                          <p:val>
                                            <p:fltVal val="0"/>
                                          </p:val>
                                        </p:tav>
                                        <p:tav tm="100000">
                                          <p:val>
                                            <p:strVal val="#ppt_h"/>
                                          </p:val>
                                        </p:tav>
                                      </p:tavLst>
                                    </p:anim>
                                    <p:animEffect transition="in" filter="fade">
                                      <p:cBhvr>
                                        <p:cTn id="35" dur="500"/>
                                        <p:tgtEl>
                                          <p:spTgt spid="20"/>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3"/>
                                        </p:tgtEl>
                                        <p:attrNameLst>
                                          <p:attrName>style.visibility</p:attrName>
                                        </p:attrNameLst>
                                      </p:cBhvr>
                                      <p:to>
                                        <p:strVal val="visible"/>
                                      </p:to>
                                    </p:set>
                                    <p:anim calcmode="lin" valueType="num">
                                      <p:cBhvr additive="base">
                                        <p:cTn id="38" dur="500" fill="hold"/>
                                        <p:tgtEl>
                                          <p:spTgt spid="3"/>
                                        </p:tgtEl>
                                        <p:attrNameLst>
                                          <p:attrName>ppt_x</p:attrName>
                                        </p:attrNameLst>
                                      </p:cBhvr>
                                      <p:tavLst>
                                        <p:tav tm="0">
                                          <p:val>
                                            <p:strVal val="#ppt_x"/>
                                          </p:val>
                                        </p:tav>
                                        <p:tav tm="100000">
                                          <p:val>
                                            <p:strVal val="#ppt_x"/>
                                          </p:val>
                                        </p:tav>
                                      </p:tavLst>
                                    </p:anim>
                                    <p:anim calcmode="lin" valueType="num">
                                      <p:cBhvr additive="base">
                                        <p:cTn id="39" dur="500" fill="hold"/>
                                        <p:tgtEl>
                                          <p:spTgt spid="3"/>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 calcmode="lin" valueType="num">
                                      <p:cBhvr additive="base">
                                        <p:cTn id="42" dur="500" fill="hold"/>
                                        <p:tgtEl>
                                          <p:spTgt spid="4"/>
                                        </p:tgtEl>
                                        <p:attrNameLst>
                                          <p:attrName>ppt_x</p:attrName>
                                        </p:attrNameLst>
                                      </p:cBhvr>
                                      <p:tavLst>
                                        <p:tav tm="0">
                                          <p:val>
                                            <p:strVal val="#ppt_x"/>
                                          </p:val>
                                        </p:tav>
                                        <p:tav tm="100000">
                                          <p:val>
                                            <p:strVal val="#ppt_x"/>
                                          </p:val>
                                        </p:tav>
                                      </p:tavLst>
                                    </p:anim>
                                    <p:anim calcmode="lin" valueType="num">
                                      <p:cBhvr additive="base">
                                        <p:cTn id="43" dur="500" fill="hold"/>
                                        <p:tgtEl>
                                          <p:spTgt spid="4"/>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500" fill="hold"/>
                                        <p:tgtEl>
                                          <p:spTgt spid="6"/>
                                        </p:tgtEl>
                                        <p:attrNameLst>
                                          <p:attrName>ppt_x</p:attrName>
                                        </p:attrNameLst>
                                      </p:cBhvr>
                                      <p:tavLst>
                                        <p:tav tm="0">
                                          <p:val>
                                            <p:strVal val="#ppt_x"/>
                                          </p:val>
                                        </p:tav>
                                        <p:tav tm="100000">
                                          <p:val>
                                            <p:strVal val="#ppt_x"/>
                                          </p:val>
                                        </p:tav>
                                      </p:tavLst>
                                    </p:anim>
                                    <p:anim calcmode="lin" valueType="num">
                                      <p:cBhvr additive="base">
                                        <p:cTn id="47" dur="500" fill="hold"/>
                                        <p:tgtEl>
                                          <p:spTgt spid="6"/>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additive="base">
                                        <p:cTn id="50" dur="500" fill="hold"/>
                                        <p:tgtEl>
                                          <p:spTgt spid="21"/>
                                        </p:tgtEl>
                                        <p:attrNameLst>
                                          <p:attrName>ppt_x</p:attrName>
                                        </p:attrNameLst>
                                      </p:cBhvr>
                                      <p:tavLst>
                                        <p:tav tm="0">
                                          <p:val>
                                            <p:strVal val="#ppt_x"/>
                                          </p:val>
                                        </p:tav>
                                        <p:tav tm="100000">
                                          <p:val>
                                            <p:strVal val="#ppt_x"/>
                                          </p:val>
                                        </p:tav>
                                      </p:tavLst>
                                    </p:anim>
                                    <p:anim calcmode="lin" valueType="num">
                                      <p:cBhvr additive="base">
                                        <p:cTn id="51"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2" grpId="0" bldLvl="0" animBg="1"/>
      <p:bldP spid="20" grpId="0" bldLvl="0" animBg="1"/>
      <p:bldP spid="3" grpId="0" bldLvl="0" animBg="1"/>
      <p:bldP spid="4" grpId="0"/>
      <p:bldP spid="6" grpId="0" bldLvl="0" animBg="1"/>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ChangeAspect="1"/>
          </p:cNvSpPr>
          <p:nvPr/>
        </p:nvSpPr>
        <p:spPr>
          <a:xfrm>
            <a:off x="962974" y="2470721"/>
            <a:ext cx="644457" cy="6444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8" name="Freeform 226"/>
          <p:cNvSpPr>
            <a:spLocks noChangeAspect="1" noEditPoints="1"/>
          </p:cNvSpPr>
          <p:nvPr/>
        </p:nvSpPr>
        <p:spPr bwMode="auto">
          <a:xfrm>
            <a:off x="1114054" y="2677941"/>
            <a:ext cx="343199" cy="230017"/>
          </a:xfrm>
          <a:custGeom>
            <a:avLst/>
            <a:gdLst/>
            <a:ahLst/>
            <a:cxnLst>
              <a:cxn ang="0">
                <a:pos x="86" y="15"/>
              </a:cxn>
              <a:cxn ang="0">
                <a:pos x="44" y="29"/>
              </a:cxn>
              <a:cxn ang="0">
                <a:pos x="43" y="29"/>
              </a:cxn>
              <a:cxn ang="0">
                <a:pos x="43" y="29"/>
              </a:cxn>
              <a:cxn ang="0">
                <a:pos x="18" y="21"/>
              </a:cxn>
              <a:cxn ang="0">
                <a:pos x="14" y="32"/>
              </a:cxn>
              <a:cxn ang="0">
                <a:pos x="17" y="36"/>
              </a:cxn>
              <a:cxn ang="0">
                <a:pos x="15" y="40"/>
              </a:cxn>
              <a:cxn ang="0">
                <a:pos x="17" y="56"/>
              </a:cxn>
              <a:cxn ang="0">
                <a:pos x="16" y="57"/>
              </a:cxn>
              <a:cxn ang="0">
                <a:pos x="16" y="58"/>
              </a:cxn>
              <a:cxn ang="0">
                <a:pos x="8" y="58"/>
              </a:cxn>
              <a:cxn ang="0">
                <a:pos x="7" y="57"/>
              </a:cxn>
              <a:cxn ang="0">
                <a:pos x="7" y="56"/>
              </a:cxn>
              <a:cxn ang="0">
                <a:pos x="9" y="40"/>
              </a:cxn>
              <a:cxn ang="0">
                <a:pos x="7" y="36"/>
              </a:cxn>
              <a:cxn ang="0">
                <a:pos x="10" y="32"/>
              </a:cxn>
              <a:cxn ang="0">
                <a:pos x="13" y="19"/>
              </a:cxn>
              <a:cxn ang="0">
                <a:pos x="1" y="15"/>
              </a:cxn>
              <a:cxn ang="0">
                <a:pos x="0" y="14"/>
              </a:cxn>
              <a:cxn ang="0">
                <a:pos x="1" y="13"/>
              </a:cxn>
              <a:cxn ang="0">
                <a:pos x="43" y="0"/>
              </a:cxn>
              <a:cxn ang="0">
                <a:pos x="43" y="0"/>
              </a:cxn>
              <a:cxn ang="0">
                <a:pos x="44" y="0"/>
              </a:cxn>
              <a:cxn ang="0">
                <a:pos x="86" y="13"/>
              </a:cxn>
              <a:cxn ang="0">
                <a:pos x="87" y="14"/>
              </a:cxn>
              <a:cxn ang="0">
                <a:pos x="86" y="15"/>
              </a:cxn>
              <a:cxn ang="0">
                <a:pos x="68" y="38"/>
              </a:cxn>
              <a:cxn ang="0">
                <a:pos x="43" y="48"/>
              </a:cxn>
              <a:cxn ang="0">
                <a:pos x="19" y="38"/>
              </a:cxn>
              <a:cxn ang="0">
                <a:pos x="20" y="26"/>
              </a:cxn>
              <a:cxn ang="0">
                <a:pos x="42" y="33"/>
              </a:cxn>
              <a:cxn ang="0">
                <a:pos x="43" y="34"/>
              </a:cxn>
              <a:cxn ang="0">
                <a:pos x="45" y="33"/>
              </a:cxn>
              <a:cxn ang="0">
                <a:pos x="67" y="26"/>
              </a:cxn>
              <a:cxn ang="0">
                <a:pos x="68" y="38"/>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bg1"/>
          </a:solidFill>
          <a:ln w="9525">
            <a:noFill/>
            <a:round/>
          </a:ln>
        </p:spPr>
        <p:txBody>
          <a:bodyPr vert="horz" wrap="square" lIns="91434" tIns="45717" rIns="91434" bIns="45717" numCol="1" anchor="t" anchorCtr="0" compatLnSpc="1"/>
          <a:lstStyle/>
          <a:p>
            <a:endParaRPr lang="en-US" sz="100"/>
          </a:p>
        </p:txBody>
      </p:sp>
      <p:sp>
        <p:nvSpPr>
          <p:cNvPr id="20" name="Freeform 157"/>
          <p:cNvSpPr>
            <a:spLocks noEditPoints="1"/>
          </p:cNvSpPr>
          <p:nvPr/>
        </p:nvSpPr>
        <p:spPr bwMode="auto">
          <a:xfrm>
            <a:off x="5141894" y="4852711"/>
            <a:ext cx="248038" cy="274686"/>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vert="horz" wrap="square" lIns="91434" tIns="45717" rIns="91434" bIns="45717" numCol="1" anchor="t" anchorCtr="0" compatLnSpc="1"/>
          <a:lstStyle/>
          <a:p>
            <a:endParaRPr lang="en-US" sz="100"/>
          </a:p>
        </p:txBody>
      </p:sp>
      <p:grpSp>
        <p:nvGrpSpPr>
          <p:cNvPr id="52" name="Group 51"/>
          <p:cNvGrpSpPr/>
          <p:nvPr/>
        </p:nvGrpSpPr>
        <p:grpSpPr>
          <a:xfrm rot="16200000" flipV="1">
            <a:off x="3346610" y="2691731"/>
            <a:ext cx="1403273" cy="550740"/>
            <a:chOff x="3800552" y="1287501"/>
            <a:chExt cx="1403350" cy="550770"/>
          </a:xfrm>
        </p:grpSpPr>
        <p:grpSp>
          <p:nvGrpSpPr>
            <p:cNvPr id="25" name="Group 24"/>
            <p:cNvGrpSpPr/>
            <p:nvPr/>
          </p:nvGrpSpPr>
          <p:grpSpPr>
            <a:xfrm>
              <a:off x="3800552" y="1287501"/>
              <a:ext cx="1403350" cy="141573"/>
              <a:chOff x="6623050" y="2351202"/>
              <a:chExt cx="1403350" cy="141573"/>
            </a:xfrm>
          </p:grpSpPr>
          <p:sp>
            <p:nvSpPr>
              <p:cNvPr id="26" name="Rectangle 25"/>
              <p:cNvSpPr/>
              <p:nvPr/>
            </p:nvSpPr>
            <p:spPr>
              <a:xfrm>
                <a:off x="6623050" y="2351202"/>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29" name="Rectangle 28"/>
              <p:cNvSpPr/>
              <p:nvPr/>
            </p:nvSpPr>
            <p:spPr>
              <a:xfrm>
                <a:off x="6623050" y="2351202"/>
                <a:ext cx="990600" cy="1415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nvGrpSpPr>
            <p:cNvPr id="31" name="Group 30"/>
            <p:cNvGrpSpPr/>
            <p:nvPr/>
          </p:nvGrpSpPr>
          <p:grpSpPr>
            <a:xfrm>
              <a:off x="3800552" y="1696698"/>
              <a:ext cx="1403350" cy="141573"/>
              <a:chOff x="6623050" y="2824479"/>
              <a:chExt cx="1403350" cy="141573"/>
            </a:xfrm>
          </p:grpSpPr>
          <p:sp>
            <p:nvSpPr>
              <p:cNvPr id="32" name="Rectangle 31"/>
              <p:cNvSpPr/>
              <p:nvPr/>
            </p:nvSpPr>
            <p:spPr>
              <a:xfrm>
                <a:off x="6623050" y="2824479"/>
                <a:ext cx="1403350" cy="14157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33" name="Rectangle 32"/>
              <p:cNvSpPr/>
              <p:nvPr/>
            </p:nvSpPr>
            <p:spPr>
              <a:xfrm>
                <a:off x="6623050" y="2824479"/>
                <a:ext cx="1098550" cy="1415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grpSp>
      </p:grpSp>
      <p:sp>
        <p:nvSpPr>
          <p:cNvPr id="38" name="文本框 37"/>
          <p:cNvSpPr txBox="1"/>
          <p:nvPr/>
        </p:nvSpPr>
        <p:spPr>
          <a:xfrm>
            <a:off x="276471" y="393738"/>
            <a:ext cx="2371090" cy="744220"/>
          </a:xfrm>
          <a:prstGeom prst="rect">
            <a:avLst/>
          </a:prstGeom>
          <a:noFill/>
        </p:spPr>
        <p:txBody>
          <a:bodyPr wrap="none" lIns="68571" tIns="34286" rIns="68571" bIns="34286" rtlCol="0">
            <a:spAutoFit/>
          </a:bodyPr>
          <a:lstStyle/>
          <a:p>
            <a:pPr algn="ctr" defTabSz="963930"/>
            <a:r>
              <a:rPr lang="zh-CN" altLang="en-US" sz="4400" b="1" dirty="0">
                <a:latin typeface="微软雅黑" panose="020B0503020204020204" pitchFamily="34" charset="-122"/>
                <a:ea typeface="微软雅黑" panose="020B0503020204020204" pitchFamily="34" charset="-122"/>
                <a:cs typeface="+mn-ea"/>
                <a:sym typeface="+mn-lt"/>
              </a:rPr>
              <a:t>产品介绍</a:t>
            </a:r>
          </a:p>
        </p:txBody>
      </p:sp>
      <p:sp>
        <p:nvSpPr>
          <p:cNvPr id="3" name="文本框 2"/>
          <p:cNvSpPr txBox="1"/>
          <p:nvPr/>
        </p:nvSpPr>
        <p:spPr>
          <a:xfrm>
            <a:off x="3384860" y="4056535"/>
            <a:ext cx="392853" cy="20180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48768" tIns="24384" rIns="48768" bIns="24384" rtlCol="0">
            <a:spAutoFit/>
            <a:scene3d>
              <a:camera prst="orthographicFront"/>
              <a:lightRig rig="threePt" dir="t"/>
            </a:scene3d>
          </a:body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3200" b="1" i="0" u="none" strike="noStrike" kern="1200" normalizeH="0" baseline="0" noProof="0" dirty="0">
                <a:solidFill>
                  <a:schemeClr val="bg1"/>
                </a:solidFill>
                <a:effectLst>
                  <a:outerShdw blurRad="38100" dist="19050" dir="2700000" algn="tl" rotWithShape="0">
                    <a:schemeClr val="dk1">
                      <a:alpha val="40000"/>
                    </a:schemeClr>
                  </a:outerShdw>
                </a:effectLst>
                <a:uLnTx/>
                <a:uFillTx/>
                <a:latin typeface="微软雅黑" panose="020B0503020204020204" pitchFamily="34" charset="-122"/>
                <a:ea typeface="微软雅黑" panose="020B0503020204020204" pitchFamily="34" charset="-122"/>
                <a:cs typeface="+mn-cs"/>
              </a:rPr>
              <a:t>花茶系列</a:t>
            </a: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4275" y="4056380"/>
            <a:ext cx="2129790" cy="2066925"/>
          </a:xfrm>
          <a:prstGeom prst="rect">
            <a:avLst/>
          </a:prstGeom>
        </p:spPr>
      </p:pic>
      <p:sp>
        <p:nvSpPr>
          <p:cNvPr id="50" name="文本框 49"/>
          <p:cNvSpPr txBox="1"/>
          <p:nvPr/>
        </p:nvSpPr>
        <p:spPr>
          <a:xfrm>
            <a:off x="1806799" y="2143831"/>
            <a:ext cx="1766359" cy="1525270"/>
          </a:xfrm>
          <a:prstGeom prst="rect">
            <a:avLst/>
          </a:prstGeom>
          <a:noFill/>
        </p:spPr>
        <p:txBody>
          <a:bodyPr wrap="square" lIns="48768" tIns="24384" rIns="48768" bIns="24384" rtlCol="0">
            <a:spAutoFit/>
          </a:bodyPr>
          <a:lstStyle/>
          <a:p>
            <a:pPr algn="l"/>
            <a:r>
              <a:rPr lang="zh-CN" altLang="en-US" sz="2400" b="1" dirty="0">
                <a:solidFill>
                  <a:schemeClr val="tx1"/>
                </a:solidFill>
                <a:latin typeface="微软雅黑" panose="020B0503020204020204" pitchFamily="34" charset="-122"/>
                <a:ea typeface="微软雅黑" panose="020B0503020204020204" pitchFamily="34" charset="-122"/>
              </a:rPr>
              <a:t>大麦茶</a:t>
            </a:r>
            <a:r>
              <a:rPr lang="zh-CN" altLang="zh-CN" sz="2400" b="1" dirty="0">
                <a:solidFill>
                  <a:schemeClr val="tx1"/>
                </a:solidFill>
                <a:latin typeface="微软雅黑" panose="020B0503020204020204" pitchFamily="34" charset="-122"/>
                <a:ea typeface="微软雅黑" panose="020B0503020204020204" pitchFamily="34" charset="-122"/>
              </a:rPr>
              <a:t>、</a:t>
            </a:r>
            <a:r>
              <a:rPr lang="zh-CN" altLang="en-US" sz="2400" b="1" dirty="0">
                <a:solidFill>
                  <a:schemeClr val="tx1"/>
                </a:solidFill>
                <a:latin typeface="微软雅黑" panose="020B0503020204020204" pitchFamily="34" charset="-122"/>
                <a:ea typeface="微软雅黑" panose="020B0503020204020204" pitchFamily="34" charset="-122"/>
              </a:rPr>
              <a:t>玄米</a:t>
            </a:r>
            <a:r>
              <a:rPr lang="zh-CN" altLang="zh-CN" sz="2400" b="1" dirty="0">
                <a:solidFill>
                  <a:schemeClr val="tx1"/>
                </a:solidFill>
                <a:latin typeface="微软雅黑" panose="020B0503020204020204" pitchFamily="34" charset="-122"/>
                <a:ea typeface="微软雅黑" panose="020B0503020204020204" pitchFamily="34" charset="-122"/>
              </a:rPr>
              <a:t>煎茶、</a:t>
            </a:r>
            <a:r>
              <a:rPr lang="zh-CN" altLang="en-US" sz="2400" b="1" dirty="0">
                <a:solidFill>
                  <a:schemeClr val="tx1"/>
                </a:solidFill>
                <a:latin typeface="微软雅黑" panose="020B0503020204020204" pitchFamily="34" charset="-122"/>
                <a:ea typeface="微软雅黑" panose="020B0503020204020204" pitchFamily="34" charset="-122"/>
              </a:rPr>
              <a:t>荷叶茶</a:t>
            </a:r>
            <a:r>
              <a:rPr lang="zh-CN" altLang="zh-CN" sz="2400" b="1" dirty="0">
                <a:solidFill>
                  <a:schemeClr val="tx1"/>
                </a:solidFill>
                <a:latin typeface="微软雅黑" panose="020B0503020204020204" pitchFamily="34" charset="-122"/>
                <a:ea typeface="微软雅黑" panose="020B0503020204020204" pitchFamily="34" charset="-122"/>
              </a:rPr>
              <a:t>、冻干</a:t>
            </a:r>
            <a:r>
              <a:rPr lang="zh-CN" altLang="en-US" sz="2400" b="1" dirty="0">
                <a:solidFill>
                  <a:schemeClr val="tx1"/>
                </a:solidFill>
                <a:latin typeface="微软雅黑" panose="020B0503020204020204" pitchFamily="34" charset="-122"/>
                <a:ea typeface="微软雅黑" panose="020B0503020204020204" pitchFamily="34" charset="-122"/>
              </a:rPr>
              <a:t>柠檬片等</a:t>
            </a:r>
          </a:p>
        </p:txBody>
      </p:sp>
      <p:sp>
        <p:nvSpPr>
          <p:cNvPr id="13" name="文本框 12"/>
          <p:cNvSpPr txBox="1"/>
          <p:nvPr/>
        </p:nvSpPr>
        <p:spPr>
          <a:xfrm>
            <a:off x="4323461" y="4668139"/>
            <a:ext cx="4510588" cy="1714500"/>
          </a:xfrm>
          <a:prstGeom prst="rect">
            <a:avLst/>
          </a:prstGeom>
          <a:noFill/>
          <a:ln w="38100">
            <a:solidFill>
              <a:schemeClr val="accent1"/>
            </a:solidFill>
          </a:ln>
        </p:spPr>
        <p:txBody>
          <a:bodyPr wrap="square" rtlCol="0" anchor="t">
            <a:spAutoFit/>
          </a:bodyPr>
          <a:lstStyle/>
          <a:p>
            <a:pPr>
              <a:lnSpc>
                <a:spcPct val="110000"/>
              </a:lnSpc>
            </a:pPr>
            <a:r>
              <a:rPr lang="zh-CN" altLang="en-US" sz="2400" dirty="0">
                <a:solidFill>
                  <a:schemeClr val="tx1"/>
                </a:solidFill>
                <a:latin typeface="微软雅黑" panose="020B0503020204020204" pitchFamily="34" charset="-122"/>
                <a:ea typeface="微软雅黑" panose="020B0503020204020204" pitchFamily="34" charset="-122"/>
                <a:sym typeface="+mn-ea"/>
              </a:rPr>
              <a:t>三只松鼠唯有通过</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多品类化运作</a:t>
            </a:r>
            <a:r>
              <a:rPr lang="zh-CN" altLang="en-US" sz="2400" dirty="0">
                <a:solidFill>
                  <a:schemeClr val="tx1"/>
                </a:solidFill>
                <a:latin typeface="微软雅黑" panose="020B0503020204020204" pitchFamily="34" charset="-122"/>
                <a:ea typeface="微软雅黑" panose="020B0503020204020204" pitchFamily="34" charset="-122"/>
                <a:sym typeface="+mn-ea"/>
              </a:rPr>
              <a:t>，才能增强自身核心竞争力。更多的产品选择才能让消费者将自己的产品需求与品牌联系起来。</a:t>
            </a:r>
          </a:p>
        </p:txBody>
      </p:sp>
      <p:pic>
        <p:nvPicPr>
          <p:cNvPr id="11" name="图片 10" descr="IMG_256"/>
          <p:cNvPicPr/>
          <p:nvPr/>
        </p:nvPicPr>
        <p:blipFill>
          <a:blip r:embed="rId4"/>
          <a:stretch>
            <a:fillRect/>
          </a:stretch>
        </p:blipFill>
        <p:spPr>
          <a:xfrm>
            <a:off x="7110130" y="221883"/>
            <a:ext cx="1490133" cy="1347893"/>
          </a:xfrm>
          <a:prstGeom prst="rect">
            <a:avLst/>
          </a:prstGeom>
          <a:noFill/>
          <a:ln w="9525">
            <a:noFill/>
          </a:ln>
        </p:spPr>
      </p:pic>
      <p:sp>
        <p:nvSpPr>
          <p:cNvPr id="2" name="文本框 1"/>
          <p:cNvSpPr txBox="1"/>
          <p:nvPr/>
        </p:nvSpPr>
        <p:spPr>
          <a:xfrm>
            <a:off x="5308600" y="1741170"/>
            <a:ext cx="2762885" cy="2461260"/>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lstStyle/>
          <a:p>
            <a:pPr>
              <a:lnSpc>
                <a:spcPct val="110000"/>
              </a:lnSpc>
            </a:pPr>
            <a:r>
              <a:rPr lang="zh-CN" altLang="en-US" sz="2000">
                <a:solidFill>
                  <a:schemeClr val="accent1">
                    <a:lumMod val="50000"/>
                  </a:schemeClr>
                </a:solidFill>
                <a:latin typeface="微软雅黑" panose="020B0503020204020204" pitchFamily="34" charset="-122"/>
                <a:ea typeface="微软雅黑" panose="020B0503020204020204" pitchFamily="34" charset="-122"/>
              </a:rPr>
              <a:t>目前三只松鼠的核心产品虽然是坚果类，但它的产品线已经涉足了花茶、蜜饯等其他产品，据悉未来可能还会涉及茶叶、粗粮等原生态未深加工的产品</a:t>
            </a:r>
            <a:r>
              <a:rPr lang="zh-CN" altLang="en-US" sz="1800">
                <a:solidFill>
                  <a:schemeClr val="accent1">
                    <a:lumMod val="50000"/>
                  </a:schemeClr>
                </a:solidFill>
                <a:latin typeface="微软雅黑" panose="020B0503020204020204" pitchFamily="34" charset="-122"/>
                <a:ea typeface="微软雅黑" panose="020B0503020204020204" pitchFamily="34" charset="-122"/>
              </a:rPr>
              <a:t>。</a:t>
            </a:r>
          </a:p>
        </p:txBody>
      </p:sp>
      <p:sp>
        <p:nvSpPr>
          <p:cNvPr id="4" name="矩形 3"/>
          <p:cNvSpPr/>
          <p:nvPr/>
        </p:nvSpPr>
        <p:spPr>
          <a:xfrm>
            <a:off x="3314065" y="986155"/>
            <a:ext cx="1843405" cy="583565"/>
          </a:xfrm>
          <a:prstGeom prst="rect">
            <a:avLst/>
          </a:prstGeom>
        </p:spPr>
        <p:txBody>
          <a:bodyPr wrap="square">
            <a:spAutoFit/>
          </a:bodyPr>
          <a:lstStyle/>
          <a:p>
            <a:r>
              <a:rPr lang="zh-CN" altLang="en-US" sz="3200" b="1" dirty="0">
                <a:solidFill>
                  <a:schemeClr val="accent1">
                    <a:lumMod val="50000"/>
                  </a:schemeClr>
                </a:solidFill>
                <a:latin typeface="微软雅黑" panose="020B0503020204020204" pitchFamily="34" charset="-122"/>
                <a:ea typeface="微软雅黑" panose="020B0503020204020204" pitchFamily="34" charset="-122"/>
              </a:rPr>
              <a:t>主要产品</a:t>
            </a:r>
          </a:p>
        </p:txBody>
      </p:sp>
    </p:spTree>
  </p:cSld>
  <p:clrMapOvr>
    <a:masterClrMapping/>
  </p:clrMapOvr>
  <mc:AlternateContent xmlns:mc="http://schemas.openxmlformats.org/markup-compatibility/2006" xmlns:p14="http://schemas.microsoft.com/office/powerpoint/2010/main">
    <mc:Choice Requires="p14">
      <p:transition spd="slow" p14:dur="1250">
        <p:wipe dir="r"/>
      </p:transition>
    </mc:Choice>
    <mc:Fallback xmlns="">
      <p:transition spd="slow">
        <p:wipe dir="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2" presetClass="entr" presetSubtype="4" fill="hold" grpId="0" nodeType="with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ppt_x"/>
                                          </p:val>
                                        </p:tav>
                                        <p:tav tm="100000">
                                          <p:val>
                                            <p:strVal val="#ppt_x"/>
                                          </p:val>
                                        </p:tav>
                                      </p:tavLst>
                                    </p:anim>
                                    <p:anim calcmode="lin" valueType="num">
                                      <p:cBhvr additive="base">
                                        <p:cTn id="29" dur="500" fill="hold"/>
                                        <p:tgtEl>
                                          <p:spTgt spid="3"/>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additive="base">
                                        <p:cTn id="32" dur="500" fill="hold"/>
                                        <p:tgtEl>
                                          <p:spTgt spid="50"/>
                                        </p:tgtEl>
                                        <p:attrNameLst>
                                          <p:attrName>ppt_x</p:attrName>
                                        </p:attrNameLst>
                                      </p:cBhvr>
                                      <p:tavLst>
                                        <p:tav tm="0">
                                          <p:val>
                                            <p:strVal val="#ppt_x"/>
                                          </p:val>
                                        </p:tav>
                                        <p:tav tm="100000">
                                          <p:val>
                                            <p:strVal val="#ppt_x"/>
                                          </p:val>
                                        </p:tav>
                                      </p:tavLst>
                                    </p:anim>
                                    <p:anim calcmode="lin" valueType="num">
                                      <p:cBhvr additive="base">
                                        <p:cTn id="33"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blinds(horizontal)">
                                      <p:cBhvr>
                                        <p:cTn id="38" dur="500"/>
                                        <p:tgtEl>
                                          <p:spTgt spid="2"/>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blinds(horizontal)">
                                      <p:cBhvr>
                                        <p:cTn id="4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20" grpId="0" bldLvl="0" animBg="1"/>
      <p:bldP spid="3" grpId="0" bldLvl="0" animBg="1"/>
      <p:bldP spid="50" grpId="0"/>
      <p:bldP spid="13" grpId="0" animBg="1"/>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3525" y="680720"/>
            <a:ext cx="2308225" cy="353695"/>
          </a:xfrm>
        </p:spPr>
        <p:txBody>
          <a:bodyPr/>
          <a:lstStyle/>
          <a:p>
            <a:r>
              <a:rPr lang="zh-CN" altLang="en-US" sz="4400" dirty="0">
                <a:solidFill>
                  <a:schemeClr val="tx1"/>
                </a:solidFill>
                <a:latin typeface="微软雅黑" panose="020B0503020204020204" pitchFamily="34" charset="-122"/>
                <a:ea typeface="微软雅黑" panose="020B0503020204020204" pitchFamily="34" charset="-122"/>
              </a:rPr>
              <a:t>产品介绍</a:t>
            </a:r>
          </a:p>
        </p:txBody>
      </p:sp>
      <p:pic>
        <p:nvPicPr>
          <p:cNvPr id="1026" name="Picture 2" descr="http://img.chyxx.com/2016/11/20161122133635_m.png"/>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7285" r="7285"/>
          <a:stretch>
            <a:fillRect/>
          </a:stretch>
        </p:blipFill>
        <p:spPr bwMode="auto">
          <a:xfrm>
            <a:off x="5340350" y="1845945"/>
            <a:ext cx="2651125" cy="1990725"/>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4665880" y="1034422"/>
            <a:ext cx="4000500" cy="368300"/>
          </a:xfrm>
          <a:prstGeom prst="rect">
            <a:avLst/>
          </a:prstGeom>
        </p:spPr>
        <p:txBody>
          <a:bodyPr wrap="none">
            <a:spAutoFit/>
          </a:bodyPr>
          <a:lstStyle/>
          <a:p>
            <a:r>
              <a:rPr lang="zh-CN" altLang="en-US" sz="1800" b="1" dirty="0">
                <a:solidFill>
                  <a:schemeClr val="accent1">
                    <a:lumMod val="50000"/>
                  </a:schemeClr>
                </a:solidFill>
                <a:latin typeface="微软雅黑" panose="020B0503020204020204" pitchFamily="34" charset="-122"/>
                <a:ea typeface="微软雅黑" panose="020B0503020204020204" pitchFamily="34" charset="-122"/>
              </a:rPr>
              <a:t>三只松鼠</a:t>
            </a:r>
            <a:r>
              <a:rPr lang="en-US" altLang="zh-CN" sz="1800" b="1" dirty="0">
                <a:solidFill>
                  <a:schemeClr val="accent1">
                    <a:lumMod val="50000"/>
                  </a:schemeClr>
                </a:solidFill>
                <a:latin typeface="微软雅黑" panose="020B0503020204020204" pitchFamily="34" charset="-122"/>
                <a:ea typeface="微软雅黑" panose="020B0503020204020204" pitchFamily="34" charset="-122"/>
              </a:rPr>
              <a:t>2015</a:t>
            </a:r>
            <a:r>
              <a:rPr lang="zh-CN" altLang="en-US" sz="1800" b="1" dirty="0">
                <a:solidFill>
                  <a:schemeClr val="accent1">
                    <a:lumMod val="50000"/>
                  </a:schemeClr>
                </a:solidFill>
                <a:latin typeface="微软雅黑" panose="020B0503020204020204" pitchFamily="34" charset="-122"/>
                <a:ea typeface="微软雅黑" panose="020B0503020204020204" pitchFamily="34" charset="-122"/>
              </a:rPr>
              <a:t>年实现销售收入</a:t>
            </a:r>
            <a:r>
              <a:rPr lang="en-US" altLang="zh-CN" sz="1800" b="1" dirty="0">
                <a:solidFill>
                  <a:schemeClr val="accent1">
                    <a:lumMod val="50000"/>
                  </a:schemeClr>
                </a:solidFill>
                <a:latin typeface="微软雅黑" panose="020B0503020204020204" pitchFamily="34" charset="-122"/>
                <a:ea typeface="微软雅黑" panose="020B0503020204020204" pitchFamily="34" charset="-122"/>
              </a:rPr>
              <a:t>25</a:t>
            </a:r>
            <a:r>
              <a:rPr lang="zh-CN" altLang="en-US" sz="1800" b="1" dirty="0">
                <a:solidFill>
                  <a:schemeClr val="accent1">
                    <a:lumMod val="50000"/>
                  </a:schemeClr>
                </a:solidFill>
                <a:latin typeface="微软雅黑" panose="020B0503020204020204" pitchFamily="34" charset="-122"/>
                <a:ea typeface="微软雅黑" panose="020B0503020204020204" pitchFamily="34" charset="-122"/>
              </a:rPr>
              <a:t>亿元</a:t>
            </a:r>
          </a:p>
        </p:txBody>
      </p:sp>
      <p:pic>
        <p:nvPicPr>
          <p:cNvPr id="1028" name="Picture 4" descr="http://img.chyxx.com/2016/11/20161122133635no_m.png"/>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5535" r="553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372359" y="3244849"/>
            <a:ext cx="4735195" cy="368300"/>
          </a:xfrm>
          <a:prstGeom prst="rect">
            <a:avLst/>
          </a:prstGeom>
        </p:spPr>
        <p:txBody>
          <a:bodyPr wrap="none">
            <a:spAutoFit/>
          </a:bodyPr>
          <a:lstStyle/>
          <a:p>
            <a:r>
              <a:rPr lang="zh-CN" altLang="en-US" sz="1800" b="1" dirty="0">
                <a:solidFill>
                  <a:schemeClr val="accent1">
                    <a:lumMod val="50000"/>
                  </a:schemeClr>
                </a:solidFill>
                <a:latin typeface="微软雅黑" panose="020B0503020204020204" pitchFamily="34" charset="-122"/>
                <a:ea typeface="微软雅黑" panose="020B0503020204020204" pitchFamily="34" charset="-122"/>
              </a:rPr>
              <a:t>三只松鼠</a:t>
            </a:r>
            <a:r>
              <a:rPr lang="en-US" altLang="zh-CN" sz="1800" b="1" dirty="0">
                <a:solidFill>
                  <a:schemeClr val="accent1">
                    <a:lumMod val="50000"/>
                  </a:schemeClr>
                </a:solidFill>
                <a:latin typeface="微软雅黑" panose="020B0503020204020204" pitchFamily="34" charset="-122"/>
                <a:ea typeface="微软雅黑" panose="020B0503020204020204" pitchFamily="34" charset="-122"/>
              </a:rPr>
              <a:t>4 </a:t>
            </a:r>
            <a:r>
              <a:rPr lang="zh-CN" altLang="en-US" sz="1800" b="1" dirty="0">
                <a:solidFill>
                  <a:schemeClr val="accent1">
                    <a:lumMod val="50000"/>
                  </a:schemeClr>
                </a:solidFill>
                <a:latin typeface="微软雅黑" panose="020B0503020204020204" pitchFamily="34" charset="-122"/>
                <a:ea typeface="微软雅黑" panose="020B0503020204020204" pitchFamily="34" charset="-122"/>
              </a:rPr>
              <a:t>年蝉联双十一坚果类商品销量第一</a:t>
            </a:r>
          </a:p>
        </p:txBody>
      </p:sp>
      <p:sp>
        <p:nvSpPr>
          <p:cNvPr id="3" name="文本框 2"/>
          <p:cNvSpPr txBox="1"/>
          <p:nvPr/>
        </p:nvSpPr>
        <p:spPr>
          <a:xfrm>
            <a:off x="4428857" y="4504789"/>
            <a:ext cx="4474012"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sym typeface="+mn-ea"/>
              </a:rPr>
              <a:t>自三只松鼠成立以来年销售规模呈现出几何级数式的增长，在成立当年即实现销售收入</a:t>
            </a:r>
            <a:r>
              <a:rPr lang="en-US" altLang="zh-CN" sz="2400" b="1" dirty="0">
                <a:solidFill>
                  <a:schemeClr val="accent1">
                    <a:lumMod val="50000"/>
                  </a:schemeClr>
                </a:solidFill>
                <a:latin typeface="微软雅黑" panose="020B0503020204020204" pitchFamily="34" charset="-122"/>
                <a:ea typeface="微软雅黑" panose="020B0503020204020204" pitchFamily="34" charset="-122"/>
                <a:sym typeface="+mn-ea"/>
              </a:rPr>
              <a:t>3000 </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余万元</a:t>
            </a:r>
            <a:r>
              <a:rPr lang="zh-CN" altLang="en-US" sz="2400" dirty="0">
                <a:solidFill>
                  <a:srgbClr val="7F7F7F">
                    <a:lumMod val="50000"/>
                  </a:srgbClr>
                </a:solidFill>
                <a:latin typeface="微软雅黑" panose="020B0503020204020204" pitchFamily="34" charset="-122"/>
                <a:ea typeface="微软雅黑" panose="020B0503020204020204" pitchFamily="34" charset="-122"/>
                <a:sym typeface="+mn-ea"/>
              </a:rPr>
              <a:t>；到</a:t>
            </a:r>
            <a:r>
              <a:rPr lang="en-US" altLang="zh-CN" sz="2400" dirty="0">
                <a:latin typeface="微软雅黑" panose="020B0503020204020204" pitchFamily="34" charset="-122"/>
                <a:ea typeface="微软雅黑" panose="020B0503020204020204" pitchFamily="34" charset="-122"/>
                <a:sym typeface="+mn-ea"/>
              </a:rPr>
              <a:t>2015 </a:t>
            </a:r>
            <a:r>
              <a:rPr lang="zh-CN" altLang="en-US" sz="2400" dirty="0">
                <a:latin typeface="微软雅黑" panose="020B0503020204020204" pitchFamily="34" charset="-122"/>
                <a:ea typeface="微软雅黑" panose="020B0503020204020204" pitchFamily="34" charset="-122"/>
                <a:sym typeface="+mn-ea"/>
              </a:rPr>
              <a:t>年销售收入 </a:t>
            </a:r>
            <a:r>
              <a:rPr lang="en-US" altLang="zh-CN" sz="2400" b="1" dirty="0">
                <a:solidFill>
                  <a:schemeClr val="accent1">
                    <a:lumMod val="50000"/>
                  </a:schemeClr>
                </a:solidFill>
                <a:latin typeface="微软雅黑" panose="020B0503020204020204" pitchFamily="34" charset="-122"/>
                <a:ea typeface="微软雅黑" panose="020B0503020204020204" pitchFamily="34" charset="-122"/>
                <a:sym typeface="+mn-ea"/>
              </a:rPr>
              <a:t>25 </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亿元</a:t>
            </a:r>
            <a:r>
              <a:rPr lang="zh-CN" altLang="en-US" sz="2400" dirty="0">
                <a:latin typeface="微软雅黑" panose="020B0503020204020204" pitchFamily="34" charset="-122"/>
                <a:ea typeface="微软雅黑" panose="020B0503020204020204" pitchFamily="34" charset="-122"/>
                <a:sym typeface="+mn-ea"/>
              </a:rPr>
              <a:t>，同比增长 </a:t>
            </a:r>
            <a:r>
              <a:rPr lang="en-US" altLang="zh-CN" sz="2400" b="1" dirty="0">
                <a:solidFill>
                  <a:schemeClr val="accent1">
                    <a:lumMod val="50000"/>
                  </a:schemeClr>
                </a:solidFill>
                <a:latin typeface="微软雅黑" panose="020B0503020204020204" pitchFamily="34" charset="-122"/>
                <a:ea typeface="微软雅黑" panose="020B0503020204020204" pitchFamily="34" charset="-122"/>
                <a:sym typeface="+mn-ea"/>
              </a:rPr>
              <a:t>1.5 </a:t>
            </a:r>
            <a:r>
              <a:rPr lang="zh-CN" altLang="en-US" sz="2400" b="1" dirty="0">
                <a:solidFill>
                  <a:schemeClr val="accent1">
                    <a:lumMod val="50000"/>
                  </a:schemeClr>
                </a:solidFill>
                <a:latin typeface="微软雅黑" panose="020B0503020204020204" pitchFamily="34" charset="-122"/>
                <a:ea typeface="微软雅黑" panose="020B0503020204020204" pitchFamily="34" charset="-122"/>
                <a:sym typeface="+mn-ea"/>
              </a:rPr>
              <a:t>倍</a:t>
            </a:r>
            <a:r>
              <a:rPr lang="zh-CN" altLang="en-US" sz="2400" dirty="0">
                <a:solidFill>
                  <a:srgbClr val="7F7F7F">
                    <a:lumMod val="50000"/>
                  </a:srgbClr>
                </a:solidFill>
                <a:latin typeface="微软雅黑" panose="020B0503020204020204" pitchFamily="34" charset="-122"/>
                <a:ea typeface="微软雅黑" panose="020B0503020204020204" pitchFamily="34" charset="-122"/>
                <a:sym typeface="+mn-ea"/>
              </a:rPr>
              <a:t>。</a:t>
            </a:r>
          </a:p>
        </p:txBody>
      </p:sp>
      <p:sp>
        <p:nvSpPr>
          <p:cNvPr id="4" name="文本框 3"/>
          <p:cNvSpPr txBox="1"/>
          <p:nvPr/>
        </p:nvSpPr>
        <p:spPr>
          <a:xfrm>
            <a:off x="263426" y="1274713"/>
            <a:ext cx="3910471" cy="1814830"/>
          </a:xfrm>
          <a:prstGeom prst="rect">
            <a:avLst/>
          </a:prstGeom>
          <a:noFill/>
        </p:spPr>
        <p:txBody>
          <a:bodyPr wrap="square" rtlCol="0" anchor="t">
            <a:spAutoFit/>
          </a:bodyPr>
          <a:lstStyle/>
          <a:p>
            <a:r>
              <a:rPr lang="zh-CN" altLang="en-US" sz="2800" dirty="0">
                <a:latin typeface="微软雅黑" panose="020B0503020204020204" pitchFamily="34" charset="-122"/>
                <a:ea typeface="微软雅黑" panose="020B0503020204020204" pitchFamily="34" charset="-122"/>
                <a:sym typeface="+mn-ea"/>
              </a:rPr>
              <a:t>三只松鼠自成立以来连续四年蝉联双十一坚果类销量第一，远超同类线上竞争者。</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theme/theme1.xml><?xml version="1.0" encoding="utf-8"?>
<a:theme xmlns:a="http://schemas.openxmlformats.org/drawingml/2006/main" name="自定义设计方案">
  <a:themeElements>
    <a:clrScheme name="自定义 182">
      <a:dk1>
        <a:sysClr val="windowText" lastClr="000000"/>
      </a:dk1>
      <a:lt1>
        <a:sysClr val="window" lastClr="FFFFFF"/>
      </a:lt1>
      <a:dk2>
        <a:srgbClr val="96D624"/>
      </a:dk2>
      <a:lt2>
        <a:srgbClr val="7F7F7F"/>
      </a:lt2>
      <a:accent1>
        <a:srgbClr val="2B8303"/>
      </a:accent1>
      <a:accent2>
        <a:srgbClr val="96D624"/>
      </a:accent2>
      <a:accent3>
        <a:srgbClr val="2B8303"/>
      </a:accent3>
      <a:accent4>
        <a:srgbClr val="96D624"/>
      </a:accent4>
      <a:accent5>
        <a:srgbClr val="2B8303"/>
      </a:accent5>
      <a:accent6>
        <a:srgbClr val="96D624"/>
      </a:accent6>
      <a:hlink>
        <a:srgbClr val="2B8303"/>
      </a:hlink>
      <a:folHlink>
        <a:srgbClr val="96D62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182">
      <a:dk1>
        <a:sysClr val="windowText" lastClr="000000"/>
      </a:dk1>
      <a:lt1>
        <a:sysClr val="window" lastClr="FFFFFF"/>
      </a:lt1>
      <a:dk2>
        <a:srgbClr val="96D624"/>
      </a:dk2>
      <a:lt2>
        <a:srgbClr val="7F7F7F"/>
      </a:lt2>
      <a:accent1>
        <a:srgbClr val="2B8303"/>
      </a:accent1>
      <a:accent2>
        <a:srgbClr val="96D624"/>
      </a:accent2>
      <a:accent3>
        <a:srgbClr val="2B8303"/>
      </a:accent3>
      <a:accent4>
        <a:srgbClr val="96D624"/>
      </a:accent4>
      <a:accent5>
        <a:srgbClr val="2B8303"/>
      </a:accent5>
      <a:accent6>
        <a:srgbClr val="96D624"/>
      </a:accent6>
      <a:hlink>
        <a:srgbClr val="2B8303"/>
      </a:hlink>
      <a:folHlink>
        <a:srgbClr val="96D62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自定义 182">
      <a:dk1>
        <a:sysClr val="windowText" lastClr="000000"/>
      </a:dk1>
      <a:lt1>
        <a:sysClr val="window" lastClr="FFFFFF"/>
      </a:lt1>
      <a:dk2>
        <a:srgbClr val="96D624"/>
      </a:dk2>
      <a:lt2>
        <a:srgbClr val="7F7F7F"/>
      </a:lt2>
      <a:accent1>
        <a:srgbClr val="2B8303"/>
      </a:accent1>
      <a:accent2>
        <a:srgbClr val="96D624"/>
      </a:accent2>
      <a:accent3>
        <a:srgbClr val="2B8303"/>
      </a:accent3>
      <a:accent4>
        <a:srgbClr val="96D624"/>
      </a:accent4>
      <a:accent5>
        <a:srgbClr val="2B8303"/>
      </a:accent5>
      <a:accent6>
        <a:srgbClr val="96D624"/>
      </a:accent6>
      <a:hlink>
        <a:srgbClr val="2B8303"/>
      </a:hlink>
      <a:folHlink>
        <a:srgbClr val="96D62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2079</Words>
  <Application>Microsoft Office PowerPoint</Application>
  <PresentationFormat>全屏显示(4:3)</PresentationFormat>
  <Paragraphs>230</Paragraphs>
  <Slides>31</Slides>
  <Notes>17</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31</vt:i4>
      </vt:variant>
    </vt:vector>
  </HeadingPairs>
  <TitlesOfParts>
    <vt:vector size="46" baseType="lpstr">
      <vt:lpstr>Bebas Neue</vt:lpstr>
      <vt:lpstr>FontAwesome</vt:lpstr>
      <vt:lpstr>Lato</vt:lpstr>
      <vt:lpstr>Lato Light</vt:lpstr>
      <vt:lpstr>MS PGothic</vt:lpstr>
      <vt:lpstr>宋体</vt:lpstr>
      <vt:lpstr>微软雅黑</vt:lpstr>
      <vt:lpstr>Arial</vt:lpstr>
      <vt:lpstr>Calibri</vt:lpstr>
      <vt:lpstr>Calibri Light</vt:lpstr>
      <vt:lpstr>Roboto</vt:lpstr>
      <vt:lpstr>Wingdings</vt:lpstr>
      <vt:lpstr>自定义设计方案</vt:lpstr>
      <vt:lpstr>1_自定义设计方案</vt:lpstr>
      <vt:lpstr>2_自定义设计方案</vt:lpstr>
      <vt:lpstr>PowerPoint 演示文稿</vt:lpstr>
      <vt:lpstr>PowerPoint 演示文稿</vt:lpstr>
      <vt:lpstr>PowerPoint 演示文稿</vt:lpstr>
      <vt:lpstr>PowerPoint 演示文稿</vt:lpstr>
      <vt:lpstr>PowerPoint 演示文稿</vt:lpstr>
      <vt:lpstr>产品介绍</vt:lpstr>
      <vt:lpstr>PowerPoint 演示文稿</vt:lpstr>
      <vt:lpstr>PowerPoint 演示文稿</vt:lpstr>
      <vt:lpstr>产品介绍</vt:lpstr>
      <vt:lpstr>商业模式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23</cp:revision>
  <dcterms:created xsi:type="dcterms:W3CDTF">2017-03-14T12:33:00Z</dcterms:created>
  <dcterms:modified xsi:type="dcterms:W3CDTF">2018-06-15T08:15:43Z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